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39" r:id="rId11"/>
    <p:sldId id="340" r:id="rId12"/>
    <p:sldId id="341" r:id="rId13"/>
    <p:sldId id="321" r:id="rId14"/>
    <p:sldId id="322" r:id="rId15"/>
    <p:sldId id="323" r:id="rId16"/>
    <p:sldId id="324" r:id="rId17"/>
    <p:sldId id="325" r:id="rId18"/>
    <p:sldId id="342" r:id="rId19"/>
    <p:sldId id="326" r:id="rId20"/>
    <p:sldId id="327" r:id="rId21"/>
    <p:sldId id="343" r:id="rId22"/>
    <p:sldId id="344" r:id="rId23"/>
    <p:sldId id="349" r:id="rId24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 autoAdjust="0"/>
    <p:restoredTop sz="92115" autoAdjust="0"/>
  </p:normalViewPr>
  <p:slideViewPr>
    <p:cSldViewPr>
      <p:cViewPr varScale="1">
        <p:scale>
          <a:sx n="63" d="100"/>
          <a:sy n="63" d="100"/>
        </p:scale>
        <p:origin x="14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31555DB1-8736-42A3-B48D-2B08FB93332A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BDB199F-A56C-4049-BA04-1447030960FF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add author information</a:t>
            </a:r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FEC9D3F2-7140-49B9-866C-D21246A5836E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CBEC585F-C108-48D6-9331-6628A0FBB73B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7293A964-5F5E-47DC-ABD9-08A6A9FFD04F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968C9C2A-D3B8-4543-8A47-F59C20C16D9A}" type="datetime1">
              <a:rPr lang="en-US" smtClean="0"/>
              <a:pPr algn="r"/>
              <a:t>5/5/2017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pPr algn="r"/>
            <a:fld id="{29ED4C97-3C5D-482A-99AD-AD992C3024DE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algn="r"/>
            <a:fld id="{3EF8FEE9-63ED-4C1B-8C25-9B47C2DA1E72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/>
          <a:p>
            <a:pPr algn="r"/>
            <a:fld id="{E8BD303E-7304-41BE-B693-A76D7275A3B0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5/5/2017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F7F1F872-C5DE-403B-85F0-1024E6CA1886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3B9D0E9-7F95-4423-9114-95494EF8154E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828FD173-2CB3-4214-8741-970D8D476901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algn="r"/>
            <a:fld id="{A1704A40-8D3B-4404-9986-2B5D36474D63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DE3B91AD-F2C9-43CB-A84C-1D5C130F2509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27D93220-918A-400D-B3FA-D8B22567DEBB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5/5/2017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8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701118" cy="1028712"/>
          </a:xfrm>
        </p:spPr>
        <p:txBody>
          <a:bodyPr>
            <a:noAutofit/>
          </a:bodyPr>
          <a:lstStyle/>
          <a:p>
            <a:pPr rtl="0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Chapter 2.1</a:t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Control Structures (</a:t>
            </a:r>
            <a:r>
              <a:rPr lang="en-US" sz="3200" noProof="1">
                <a:solidFill>
                  <a:schemeClr val="tx1"/>
                </a:solidFill>
                <a:latin typeface="Times New Roman" pitchFamily="18" charset="0"/>
              </a:rPr>
              <a:t>Selection)</a:t>
            </a:r>
            <a:endParaRPr lang="en-US" sz="300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928662" y="6143644"/>
            <a:ext cx="6572296" cy="428628"/>
          </a:xfrm>
        </p:spPr>
        <p:txBody>
          <a:bodyPr>
            <a:noAutofit/>
          </a:bodyPr>
          <a:lstStyle/>
          <a:p>
            <a:pPr algn="ctr"/>
            <a:r>
              <a:rPr lang="en-US" sz="1600" dirty="0"/>
              <a:t>Dr. Shady Yehia Elmashad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1.  The if Selection Structure</a:t>
            </a:r>
            <a:endParaRPr lang="en-US" sz="3600" dirty="0"/>
          </a:p>
          <a:p>
            <a:pPr algn="ctr" rtl="0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071585" y="928670"/>
            <a:ext cx="664368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000" b="1" dirty="0">
                <a:solidFill>
                  <a:srgbClr val="FF0000"/>
                </a:solidFill>
              </a:rPr>
              <a:t>Example: Print a number squared if it is less than 100</a:t>
            </a:r>
            <a:endParaRPr lang="ar-EG" sz="30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1143000" y="1785956"/>
            <a:ext cx="6429375" cy="428625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1300163" y="1928802"/>
            <a:ext cx="6129357" cy="4071966"/>
          </a:xfrm>
          <a:prstGeom prst="rect">
            <a:avLst/>
          </a:prstGeom>
        </p:spPr>
        <p:txBody>
          <a:bodyPr/>
          <a:lstStyle/>
          <a:p>
            <a:pPr algn="l" rtl="0">
              <a:buFontTx/>
              <a:buNone/>
            </a:pPr>
            <a:r>
              <a:rPr lang="en-US" sz="1800" dirty="0"/>
              <a:t># include &lt;</a:t>
            </a:r>
            <a:r>
              <a:rPr lang="en-US" sz="1800" dirty="0" err="1"/>
              <a:t>iostream.h</a:t>
            </a:r>
            <a:r>
              <a:rPr lang="en-US" sz="1800" dirty="0"/>
              <a:t>&gt;</a:t>
            </a:r>
          </a:p>
          <a:p>
            <a:pPr algn="l" rtl="0">
              <a:buFontTx/>
              <a:buNone/>
            </a:pPr>
            <a:r>
              <a:rPr lang="en-US" sz="1800" dirty="0"/>
              <a:t>void main ( )</a:t>
            </a:r>
          </a:p>
          <a:p>
            <a:pPr algn="l" rtl="0">
              <a:buFontTx/>
              <a:buNone/>
            </a:pPr>
            <a:r>
              <a:rPr lang="en-US" sz="1800" dirty="0"/>
              <a:t>{</a:t>
            </a:r>
          </a:p>
          <a:p>
            <a:pPr algn="l" rtl="0">
              <a:buFontTx/>
              <a:buNone/>
            </a:pPr>
            <a:r>
              <a:rPr lang="en-US" sz="1800" dirty="0"/>
              <a:t>int n, squared;</a:t>
            </a:r>
          </a:p>
          <a:p>
            <a:pPr algn="l" rtl="0">
              <a:buFontTx/>
              <a:buNone/>
            </a:pPr>
            <a:r>
              <a:rPr lang="en-US" sz="1800" dirty="0"/>
              <a:t>cout &lt;&lt; “ Enter a number: ” &lt;&lt; </a:t>
            </a:r>
            <a:r>
              <a:rPr lang="en-US" sz="1800" dirty="0" err="1"/>
              <a:t>endl</a:t>
            </a:r>
            <a:r>
              <a:rPr lang="en-US" sz="1800" dirty="0"/>
              <a:t> ; </a:t>
            </a:r>
          </a:p>
          <a:p>
            <a:pPr algn="l" rtl="0">
              <a:buFontTx/>
              <a:buNone/>
            </a:pPr>
            <a:r>
              <a:rPr lang="en-US" sz="1800" dirty="0" err="1"/>
              <a:t>cin</a:t>
            </a:r>
            <a:r>
              <a:rPr lang="en-US" sz="1800" dirty="0"/>
              <a:t> &gt;&gt; n ;</a:t>
            </a:r>
          </a:p>
          <a:p>
            <a:pPr algn="l" rtl="0">
              <a:buFontTx/>
              <a:buNone/>
            </a:pPr>
            <a:r>
              <a:rPr lang="en-US" sz="1800" dirty="0"/>
              <a:t>if ( n &lt; 100 )  {</a:t>
            </a:r>
          </a:p>
          <a:p>
            <a:pPr algn="l" rtl="0">
              <a:buFontTx/>
              <a:buNone/>
            </a:pPr>
            <a:r>
              <a:rPr lang="en-US" sz="1800" dirty="0"/>
              <a:t>squared = n * n ;</a:t>
            </a:r>
          </a:p>
          <a:p>
            <a:pPr algn="l" rtl="0">
              <a:buFontTx/>
              <a:buNone/>
            </a:pPr>
            <a:r>
              <a:rPr lang="en-US" sz="1800" dirty="0"/>
              <a:t>cout &lt;&lt; squared ;  }</a:t>
            </a:r>
          </a:p>
          <a:p>
            <a:pPr algn="l" rtl="0">
              <a:buFontTx/>
              <a:buNone/>
            </a:pPr>
            <a:r>
              <a:rPr lang="en-US" sz="1800" dirty="0"/>
              <a:t>else</a:t>
            </a:r>
          </a:p>
          <a:p>
            <a:pPr algn="l" rtl="0">
              <a:buFontTx/>
              <a:buNone/>
            </a:pPr>
            <a:r>
              <a:rPr lang="en-US" sz="1800" dirty="0"/>
              <a:t>cout&lt;&lt; “ Your number is greater than 100” ;</a:t>
            </a:r>
          </a:p>
          <a:p>
            <a:pPr algn="l" rtl="0">
              <a:buFontTx/>
              <a:buNone/>
            </a:pPr>
            <a:r>
              <a:rPr lang="en-US" sz="1800" dirty="0"/>
              <a:t>} </a:t>
            </a:r>
            <a:endParaRPr lang="ar-EG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1.  The if Selection Structure</a:t>
            </a:r>
            <a:endParaRPr lang="en-US" sz="3600" dirty="0"/>
          </a:p>
          <a:p>
            <a:pPr algn="ctr" rtl="0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071585" y="928670"/>
            <a:ext cx="664368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FF0000"/>
                </a:solidFill>
              </a:rPr>
              <a:t>Example: Sorting Two Numbers</a:t>
            </a:r>
            <a:endParaRPr lang="ar-EG" sz="32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1143000" y="1714518"/>
            <a:ext cx="6429375" cy="428625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1300163" y="1785938"/>
            <a:ext cx="6415087" cy="436245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cout &lt;&lt; "Enter two integers: ";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int Value1;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int Value2;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err="1">
                <a:latin typeface="Courier New" pitchFamily="49" charset="0"/>
              </a:rPr>
              <a:t>cin</a:t>
            </a:r>
            <a:r>
              <a:rPr lang="en-US" sz="2000" b="1" dirty="0">
                <a:latin typeface="Courier New" pitchFamily="49" charset="0"/>
              </a:rPr>
              <a:t> &gt;&gt; Value1 &gt;&gt; Value2;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if (Value1 &gt; Value2)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int RememberValue1 = Value1;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Value1 = Value2;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Value2 = RememberValue1;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cout &lt;&lt; "The input in sorted order: "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&lt;&lt; Value1 &lt;&lt; " " &lt;&lt; Value2 &lt;&lt; </a:t>
            </a:r>
            <a:r>
              <a:rPr lang="en-US" sz="2000" b="1" dirty="0" err="1">
                <a:latin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algn="l" rtl="0"/>
            <a:endParaRPr lang="ar-EG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1.  The if Selection Structure</a:t>
            </a:r>
            <a:endParaRPr lang="en-US" sz="3600" dirty="0"/>
          </a:p>
          <a:p>
            <a:pPr algn="ctr" rtl="0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472" y="928670"/>
            <a:ext cx="750098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FF0000"/>
                </a:solidFill>
              </a:rPr>
              <a:t>Example: Sorting Two Numbers - Semantics</a:t>
            </a:r>
            <a:endParaRPr lang="ar-EG" sz="32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7522" name="Object 0"/>
          <p:cNvGraphicFramePr>
            <a:graphicFrameLocks noChangeAspect="1"/>
          </p:cNvGraphicFramePr>
          <p:nvPr/>
        </p:nvGraphicFramePr>
        <p:xfrm>
          <a:off x="714348" y="1571644"/>
          <a:ext cx="74676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6" name="VISIO" r:id="rId4" imgW="3757680" imgH="3186000" progId="">
                  <p:embed/>
                </p:oleObj>
              </mc:Choice>
              <mc:Fallback>
                <p:oleObj name="VISIO" r:id="rId4" imgW="3757680" imgH="3186000" progId="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1571644"/>
                        <a:ext cx="746760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2.   The </a:t>
            </a:r>
            <a:r>
              <a:rPr lang="en-US" sz="3600" noProof="1">
                <a:latin typeface="Courier New" pitchFamily="49" charset="0"/>
              </a:rPr>
              <a:t>if/else</a:t>
            </a:r>
            <a:r>
              <a:rPr lang="en-US" sz="3600" noProof="1"/>
              <a:t> Selection Structure</a:t>
            </a:r>
            <a:endParaRPr lang="en-US" sz="3600" dirty="0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628784"/>
            <a:ext cx="7643866" cy="330041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b="1" dirty="0">
                <a:latin typeface="Courier New" pitchFamily="49" charset="0"/>
              </a:rPr>
              <a:t> if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/>
              <a:t> Only performs an action if the condition is true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b="1" dirty="0">
                <a:latin typeface="Courier New" pitchFamily="49" charset="0"/>
              </a:rPr>
              <a:t> if/else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/>
              <a:t> A different action is performed when condition is true and when condition is false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2.   The </a:t>
            </a:r>
            <a:r>
              <a:rPr lang="en-US" sz="3600" noProof="1">
                <a:latin typeface="Courier New" pitchFamily="49" charset="0"/>
              </a:rPr>
              <a:t>if/else</a:t>
            </a:r>
            <a:r>
              <a:rPr lang="en-US" sz="3600" noProof="1"/>
              <a:t> Selection Structure</a:t>
            </a:r>
            <a:endParaRPr lang="en-US" sz="3600" dirty="0"/>
          </a:p>
        </p:txBody>
      </p:sp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381000" y="1181100"/>
            <a:ext cx="461962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  <a:t>Syntax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600" kern="0" dirty="0">
                <a:solidFill>
                  <a:schemeClr val="tx1"/>
                </a:solidFill>
                <a:latin typeface="+mn-lt"/>
                <a:cs typeface="+mn-cs"/>
              </a:rPr>
              <a:t>	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  <a:t>	</a:t>
            </a: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if</a:t>
            </a:r>
            <a:r>
              <a:rPr lang="en-US" sz="2000" kern="0" dirty="0">
                <a:solidFill>
                  <a:schemeClr val="tx1"/>
                </a:solidFill>
                <a:latin typeface="Courier" pitchFamily="49" charset="0"/>
                <a:cs typeface="+mn-cs"/>
              </a:rPr>
              <a:t> </a:t>
            </a:r>
            <a: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  <a:t>(</a:t>
            </a:r>
            <a:r>
              <a:rPr lang="en-US" sz="2000" i="1" kern="0" dirty="0">
                <a:solidFill>
                  <a:schemeClr val="tx1"/>
                </a:solidFill>
                <a:latin typeface="+mn-lt"/>
                <a:cs typeface="+mn-cs"/>
              </a:rPr>
              <a:t>Expression</a:t>
            </a:r>
            <a: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  <a:endParaRPr lang="en-US" sz="2000" kern="0" dirty="0">
              <a:solidFill>
                <a:schemeClr val="tx1"/>
              </a:solidFill>
              <a:latin typeface="Courier" pitchFamily="49" charset="0"/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kern="0" dirty="0">
                <a:solidFill>
                  <a:schemeClr val="tx1"/>
                </a:solidFill>
                <a:latin typeface="Courier" pitchFamily="49" charset="0"/>
                <a:cs typeface="+mn-cs"/>
              </a:rPr>
              <a:t>		   </a:t>
            </a:r>
            <a:r>
              <a:rPr lang="en-US" sz="2000" i="1" kern="0" dirty="0">
                <a:solidFill>
                  <a:schemeClr val="tx1"/>
                </a:solidFill>
                <a:latin typeface="+mn-lt"/>
                <a:cs typeface="+mn-cs"/>
              </a:rPr>
              <a:t>Action</a:t>
            </a:r>
            <a:r>
              <a:rPr lang="en-US" sz="2000" kern="0" baseline="-25000" dirty="0">
                <a:solidFill>
                  <a:schemeClr val="tx1"/>
                </a:solidFill>
                <a:latin typeface="+mn-lt"/>
                <a:cs typeface="+mn-cs"/>
              </a:rPr>
              <a:t>1</a:t>
            </a:r>
            <a:br>
              <a:rPr lang="en-US" sz="2000" kern="0" dirty="0">
                <a:solidFill>
                  <a:schemeClr val="tx1"/>
                </a:solidFill>
                <a:latin typeface="Courier" pitchFamily="49" charset="0"/>
                <a:cs typeface="+mn-cs"/>
              </a:rPr>
            </a:br>
            <a:r>
              <a:rPr lang="en-US" sz="2000" kern="0" dirty="0">
                <a:solidFill>
                  <a:schemeClr val="tx1"/>
                </a:solidFill>
                <a:latin typeface="Courier" pitchFamily="49" charset="0"/>
                <a:cs typeface="+mn-cs"/>
              </a:rPr>
              <a:t>	</a:t>
            </a: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else</a:t>
            </a:r>
            <a:br>
              <a:rPr lang="en-US" sz="2000" kern="0" dirty="0">
                <a:solidFill>
                  <a:schemeClr val="tx1"/>
                </a:solidFill>
                <a:latin typeface="Courier" pitchFamily="49" charset="0"/>
                <a:cs typeface="+mn-cs"/>
              </a:rPr>
            </a:br>
            <a:r>
              <a:rPr lang="en-US" sz="2000" kern="0" dirty="0">
                <a:solidFill>
                  <a:schemeClr val="tx1"/>
                </a:solidFill>
                <a:latin typeface="Courier" pitchFamily="49" charset="0"/>
                <a:cs typeface="+mn-cs"/>
              </a:rPr>
              <a:t>	   </a:t>
            </a:r>
            <a:r>
              <a:rPr lang="en-US" sz="2000" i="1" kern="0" dirty="0">
                <a:solidFill>
                  <a:schemeClr val="tx1"/>
                </a:solidFill>
                <a:latin typeface="+mn-lt"/>
                <a:cs typeface="+mn-cs"/>
              </a:rPr>
              <a:t>Action</a:t>
            </a:r>
            <a:r>
              <a:rPr lang="en-US" sz="2000" kern="0" baseline="-25000" dirty="0">
                <a:solidFill>
                  <a:schemeClr val="tx1"/>
                </a:solidFill>
                <a:latin typeface="+mn-lt"/>
                <a:cs typeface="+mn-cs"/>
              </a:rPr>
              <a:t>2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1800" kern="0" dirty="0">
              <a:solidFill>
                <a:schemeClr val="tx1"/>
              </a:solidFill>
              <a:latin typeface="Courier" pitchFamily="49" charset="0"/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  <a:t>If </a:t>
            </a:r>
            <a:r>
              <a:rPr lang="en-US" sz="2000" i="1" kern="0" dirty="0">
                <a:solidFill>
                  <a:schemeClr val="tx1"/>
                </a:solidFill>
                <a:latin typeface="+mn-lt"/>
                <a:cs typeface="+mn-cs"/>
              </a:rPr>
              <a:t>Expression</a:t>
            </a:r>
            <a: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  <a:t> is true then execute</a:t>
            </a:r>
            <a:b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</a:br>
            <a:r>
              <a:rPr lang="en-US" sz="2000" i="1" kern="0" dirty="0">
                <a:solidFill>
                  <a:schemeClr val="tx1"/>
                </a:solidFill>
                <a:latin typeface="+mn-lt"/>
                <a:cs typeface="+mn-cs"/>
              </a:rPr>
              <a:t>Action</a:t>
            </a:r>
            <a:r>
              <a:rPr lang="en-US" sz="2000" kern="0" baseline="-25000" dirty="0">
                <a:solidFill>
                  <a:schemeClr val="tx1"/>
                </a:solidFill>
                <a:latin typeface="+mn-lt"/>
                <a:cs typeface="+mn-cs"/>
              </a:rPr>
              <a:t>1</a:t>
            </a:r>
            <a:r>
              <a:rPr lang="en-US" sz="2000" i="1" kern="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  <a:t>otherwise execute </a:t>
            </a:r>
            <a:r>
              <a:rPr lang="en-US" sz="2000" i="1" kern="0" dirty="0">
                <a:solidFill>
                  <a:schemeClr val="tx1"/>
                </a:solidFill>
                <a:latin typeface="+mn-lt"/>
                <a:cs typeface="+mn-cs"/>
              </a:rPr>
              <a:t>Action</a:t>
            </a:r>
            <a:r>
              <a:rPr lang="en-US" sz="2000" kern="0" baseline="-25000" dirty="0">
                <a:solidFill>
                  <a:schemeClr val="tx1"/>
                </a:solidFill>
                <a:latin typeface="+mn-lt"/>
                <a:cs typeface="+mn-cs"/>
              </a:rPr>
              <a:t>2</a:t>
            </a:r>
            <a:endParaRPr lang="en-US" sz="2000" kern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600" kern="0" dirty="0">
                <a:solidFill>
                  <a:schemeClr val="tx1"/>
                </a:solidFill>
                <a:latin typeface="+mn-lt"/>
                <a:cs typeface="+mn-cs"/>
              </a:rPr>
              <a:t>	   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b="1" kern="0" dirty="0">
                <a:solidFill>
                  <a:schemeClr val="tx1"/>
                </a:solidFill>
                <a:latin typeface="Courier" pitchFamily="49" charset="0"/>
                <a:cs typeface="+mn-cs"/>
              </a:rPr>
              <a:t>	</a:t>
            </a: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if (v == 0) {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     </a:t>
            </a:r>
            <a:r>
              <a:rPr lang="en-US" sz="2000" b="1" kern="0" dirty="0" err="1">
                <a:solidFill>
                  <a:schemeClr val="tx1"/>
                </a:solidFill>
                <a:latin typeface="Courier New" pitchFamily="49" charset="0"/>
                <a:cs typeface="+mn-cs"/>
              </a:rPr>
              <a:t>cout</a:t>
            </a: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&lt;&lt; "v is 0";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   }</a:t>
            </a:r>
            <a:b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</a:b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 else {</a:t>
            </a:r>
            <a:b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</a:b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   </a:t>
            </a:r>
            <a:r>
              <a:rPr lang="en-US" sz="2000" b="1" kern="0" dirty="0" err="1">
                <a:solidFill>
                  <a:schemeClr val="tx1"/>
                </a:solidFill>
                <a:latin typeface="Courier New" pitchFamily="49" charset="0"/>
                <a:cs typeface="+mn-cs"/>
              </a:rPr>
              <a:t>cout</a:t>
            </a: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&lt;&lt; "v is not 0";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	  }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6602414" y="1489061"/>
            <a:ext cx="0" cy="609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5395914" y="2089136"/>
            <a:ext cx="2413000" cy="965200"/>
          </a:xfrm>
          <a:prstGeom prst="diamond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20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Expression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786314" y="3803636"/>
            <a:ext cx="1498600" cy="6604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>
              <a:lnSpc>
                <a:spcPct val="170000"/>
              </a:lnSpc>
              <a:defRPr/>
            </a:pPr>
            <a:r>
              <a:rPr lang="en-US" sz="20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Action</a:t>
            </a:r>
            <a:r>
              <a:rPr lang="en-US" sz="2800" baseline="-25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1</a:t>
            </a:r>
            <a:endParaRPr lang="en-US" sz="3200" baseline="-250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996114" y="3803636"/>
            <a:ext cx="1498600" cy="6604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>
              <a:lnSpc>
                <a:spcPct val="160000"/>
              </a:lnSpc>
              <a:defRPr/>
            </a:pPr>
            <a:r>
              <a:rPr lang="en-US" sz="20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Action</a:t>
            </a:r>
            <a:r>
              <a:rPr lang="en-US" sz="2800" baseline="-25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2</a:t>
            </a:r>
            <a:endParaRPr lang="en-US" sz="3200" baseline="-250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154614" y="2571736"/>
            <a:ext cx="306388" cy="1220788"/>
          </a:xfrm>
          <a:custGeom>
            <a:avLst/>
            <a:gdLst>
              <a:gd name="T0" fmla="*/ 2147483647 w 193"/>
              <a:gd name="T1" fmla="*/ 0 h 769"/>
              <a:gd name="T2" fmla="*/ 0 w 193"/>
              <a:gd name="T3" fmla="*/ 0 h 769"/>
              <a:gd name="T4" fmla="*/ 0 w 193"/>
              <a:gd name="T5" fmla="*/ 2147483647 h 769"/>
              <a:gd name="T6" fmla="*/ 0 60000 65536"/>
              <a:gd name="T7" fmla="*/ 0 60000 65536"/>
              <a:gd name="T8" fmla="*/ 0 60000 65536"/>
              <a:gd name="T9" fmla="*/ 0 w 193"/>
              <a:gd name="T10" fmla="*/ 0 h 769"/>
              <a:gd name="T11" fmla="*/ 193 w 193"/>
              <a:gd name="T12" fmla="*/ 769 h 7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769">
                <a:moveTo>
                  <a:pt x="192" y="0"/>
                </a:moveTo>
                <a:lnTo>
                  <a:pt x="0" y="0"/>
                </a:lnTo>
                <a:lnTo>
                  <a:pt x="0" y="768"/>
                </a:lnTo>
              </a:path>
            </a:pathLst>
          </a:custGeom>
          <a:noFill/>
          <a:ln w="254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ar-EG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214939" y="3135299"/>
            <a:ext cx="627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true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424739" y="3059099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false</a:t>
            </a: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078414" y="4476736"/>
            <a:ext cx="3125788" cy="611188"/>
          </a:xfrm>
          <a:custGeom>
            <a:avLst/>
            <a:gdLst>
              <a:gd name="T0" fmla="*/ 0 w 1969"/>
              <a:gd name="T1" fmla="*/ 0 h 385"/>
              <a:gd name="T2" fmla="*/ 0 w 1969"/>
              <a:gd name="T3" fmla="*/ 2147483647 h 385"/>
              <a:gd name="T4" fmla="*/ 2147483647 w 1969"/>
              <a:gd name="T5" fmla="*/ 2147483647 h 385"/>
              <a:gd name="T6" fmla="*/ 2147483647 w 1969"/>
              <a:gd name="T7" fmla="*/ 0 h 385"/>
              <a:gd name="T8" fmla="*/ 0 60000 65536"/>
              <a:gd name="T9" fmla="*/ 0 60000 65536"/>
              <a:gd name="T10" fmla="*/ 0 60000 65536"/>
              <a:gd name="T11" fmla="*/ 0 60000 65536"/>
              <a:gd name="T12" fmla="*/ 0 w 1969"/>
              <a:gd name="T13" fmla="*/ 0 h 385"/>
              <a:gd name="T14" fmla="*/ 1969 w 1969"/>
              <a:gd name="T15" fmla="*/ 385 h 3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9" h="385">
                <a:moveTo>
                  <a:pt x="0" y="0"/>
                </a:moveTo>
                <a:lnTo>
                  <a:pt x="0" y="384"/>
                </a:lnTo>
                <a:lnTo>
                  <a:pt x="1968" y="384"/>
                </a:lnTo>
                <a:lnTo>
                  <a:pt x="1968" y="0"/>
                </a:lnTo>
              </a:path>
            </a:pathLst>
          </a:custGeom>
          <a:noFill/>
          <a:ln w="25400" cap="rnd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ar-EG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6602414" y="5086336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7821614" y="2571736"/>
            <a:ext cx="458788" cy="1220788"/>
          </a:xfrm>
          <a:custGeom>
            <a:avLst/>
            <a:gdLst>
              <a:gd name="T0" fmla="*/ 0 w 289"/>
              <a:gd name="T1" fmla="*/ 0 h 769"/>
              <a:gd name="T2" fmla="*/ 2147483647 w 289"/>
              <a:gd name="T3" fmla="*/ 0 h 769"/>
              <a:gd name="T4" fmla="*/ 2147483647 w 289"/>
              <a:gd name="T5" fmla="*/ 2147483647 h 769"/>
              <a:gd name="T6" fmla="*/ 0 60000 65536"/>
              <a:gd name="T7" fmla="*/ 0 60000 65536"/>
              <a:gd name="T8" fmla="*/ 0 60000 65536"/>
              <a:gd name="T9" fmla="*/ 0 w 289"/>
              <a:gd name="T10" fmla="*/ 0 h 769"/>
              <a:gd name="T11" fmla="*/ 289 w 289"/>
              <a:gd name="T12" fmla="*/ 769 h 7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769">
                <a:moveTo>
                  <a:pt x="0" y="0"/>
                </a:moveTo>
                <a:lnTo>
                  <a:pt x="288" y="0"/>
                </a:lnTo>
                <a:lnTo>
                  <a:pt x="288" y="768"/>
                </a:lnTo>
              </a:path>
            </a:pathLst>
          </a:custGeom>
          <a:noFill/>
          <a:ln w="254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ar-EG"/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6526214" y="1428736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6526214" y="5543536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2.   The </a:t>
            </a:r>
            <a:r>
              <a:rPr lang="en-US" sz="3600" noProof="1">
                <a:latin typeface="Courier New" pitchFamily="49" charset="0"/>
              </a:rPr>
              <a:t>if/else</a:t>
            </a:r>
            <a:r>
              <a:rPr lang="en-US" sz="3600" noProof="1"/>
              <a:t> Selection Structure</a:t>
            </a:r>
            <a:endParaRPr lang="en-US" sz="3600" dirty="0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85900"/>
            <a:ext cx="7772400" cy="430053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Psuedocode</a:t>
            </a:r>
            <a:endParaRPr lang="en-US" sz="2400" dirty="0"/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400" i="1" dirty="0">
                <a:solidFill>
                  <a:srgbClr val="002060"/>
                </a:solidFill>
              </a:rPr>
              <a:t>if student’s grade is greater than or equal to 60</a:t>
            </a:r>
            <a:br>
              <a:rPr lang="en-US" sz="2400" i="1" dirty="0">
                <a:solidFill>
                  <a:srgbClr val="002060"/>
                </a:solidFill>
              </a:rPr>
            </a:br>
            <a:r>
              <a:rPr lang="en-US" sz="2400" i="1" dirty="0">
                <a:solidFill>
                  <a:srgbClr val="002060"/>
                </a:solidFill>
              </a:rPr>
              <a:t>print “Passed”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400" i="1" dirty="0">
                <a:solidFill>
                  <a:srgbClr val="002060"/>
                </a:solidFill>
              </a:rPr>
              <a:t>else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400" i="1" dirty="0">
                <a:solidFill>
                  <a:srgbClr val="002060"/>
                </a:solidFill>
              </a:rPr>
              <a:t>	print “Failed” 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endParaRPr lang="en-US" sz="2400" i="1" dirty="0">
              <a:solidFill>
                <a:schemeClr val="accent2"/>
              </a:solidFill>
            </a:endParaRP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 C++ code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b="1" dirty="0">
                <a:latin typeface="Courier New" pitchFamily="49" charset="0"/>
              </a:rPr>
              <a:t>if ( grade &gt;= 60 ) </a:t>
            </a:r>
            <a:br>
              <a:rPr lang="en-US" sz="2400" b="1" dirty="0">
                <a:latin typeface="Courier New" pitchFamily="49" charset="0"/>
              </a:rPr>
            </a:br>
            <a:r>
              <a:rPr lang="en-US" sz="2400" b="1" dirty="0">
                <a:latin typeface="Courier New" pitchFamily="49" charset="0"/>
              </a:rPr>
              <a:t>   cout &lt;&lt; "Passed";</a:t>
            </a:r>
            <a:br>
              <a:rPr lang="en-US" sz="2400" b="1" dirty="0">
                <a:latin typeface="Courier New" pitchFamily="49" charset="0"/>
              </a:rPr>
            </a:br>
            <a:r>
              <a:rPr lang="en-US" sz="2400" b="1" dirty="0">
                <a:latin typeface="Courier New" pitchFamily="49" charset="0"/>
              </a:rPr>
              <a:t>else</a:t>
            </a:r>
            <a:br>
              <a:rPr lang="en-US" sz="2400" b="1" dirty="0">
                <a:latin typeface="Courier New" pitchFamily="49" charset="0"/>
              </a:rPr>
            </a:br>
            <a:r>
              <a:rPr lang="en-US" sz="2400" b="1" dirty="0">
                <a:latin typeface="Courier New" pitchFamily="49" charset="0"/>
              </a:rPr>
              <a:t>   cout &lt;&lt; "Failed";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2.   The </a:t>
            </a:r>
            <a:r>
              <a:rPr lang="en-US" sz="3600" noProof="1">
                <a:latin typeface="Courier New" pitchFamily="49" charset="0"/>
              </a:rPr>
              <a:t>if/else</a:t>
            </a:r>
            <a:r>
              <a:rPr lang="en-US" sz="3600" noProof="1"/>
              <a:t> Selection Structure</a:t>
            </a:r>
            <a:endParaRPr lang="en-US" sz="3600" dirty="0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452586"/>
            <a:ext cx="7915300" cy="483393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 eaLnBrk="1" hangingPunct="1"/>
            <a:endParaRPr lang="en-US" sz="2400" dirty="0"/>
          </a:p>
          <a:p>
            <a:pPr algn="l" rtl="0" eaLnBrk="1" hangingPunct="1"/>
            <a:endParaRPr lang="en-US" sz="2400" dirty="0"/>
          </a:p>
          <a:p>
            <a:pPr algn="l" rtl="0" eaLnBrk="1" hangingPunct="1"/>
            <a:endParaRPr lang="en-US" sz="2400" dirty="0"/>
          </a:p>
          <a:p>
            <a:pPr algn="l" rtl="0" eaLnBrk="1" hangingPunct="1"/>
            <a:endParaRPr lang="en-US" sz="2400" dirty="0"/>
          </a:p>
          <a:p>
            <a:pPr algn="l" rtl="0" eaLnBrk="1" hangingPunct="1"/>
            <a:endParaRPr lang="en-US" sz="2400" dirty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Ternary conditional operator (</a:t>
            </a:r>
            <a:r>
              <a:rPr lang="en-US" sz="2800" b="1" dirty="0">
                <a:latin typeface="Courier New" pitchFamily="49" charset="0"/>
              </a:rPr>
              <a:t>?:</a:t>
            </a:r>
            <a:r>
              <a:rPr lang="en-US" sz="2800" dirty="0"/>
              <a:t>)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/>
              <a:t>Takes three arguments (condition, value if </a:t>
            </a:r>
            <a:r>
              <a:rPr lang="en-US" sz="2400" b="1" dirty="0">
                <a:latin typeface="Courier New" pitchFamily="49" charset="0"/>
              </a:rPr>
              <a:t>true</a:t>
            </a:r>
            <a:r>
              <a:rPr lang="en-US" sz="2400" dirty="0"/>
              <a:t>, value if </a:t>
            </a:r>
            <a:r>
              <a:rPr lang="en-US" sz="2400" b="1" dirty="0">
                <a:latin typeface="Courier New" pitchFamily="49" charset="0"/>
              </a:rPr>
              <a:t>false</a:t>
            </a:r>
            <a:r>
              <a:rPr lang="en-US" sz="2400" dirty="0"/>
              <a:t>)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Our </a:t>
            </a:r>
            <a:r>
              <a:rPr lang="en-US" sz="2800" dirty="0" err="1"/>
              <a:t>pseudocode</a:t>
            </a:r>
            <a:r>
              <a:rPr lang="en-US" sz="2800" dirty="0"/>
              <a:t> could be written:</a:t>
            </a:r>
          </a:p>
          <a:p>
            <a:pPr lvl="2" algn="l" rtl="0"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cout &lt;&lt; ( grade &gt;= 60 ? “Passed” : “Failed” );</a:t>
            </a:r>
          </a:p>
          <a:p>
            <a:pPr algn="l" rtl="0" eaLnBrk="1" hangingPunct="1"/>
            <a:endParaRPr lang="en-US" sz="2400" b="1" dirty="0">
              <a:latin typeface="Courier New" pitchFamily="49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42910" y="1062038"/>
            <a:ext cx="7572428" cy="2435844"/>
            <a:chOff x="312" y="2345"/>
            <a:chExt cx="2256" cy="953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471" y="3072"/>
              <a:ext cx="836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90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841" y="2630"/>
              <a:ext cx="170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>
                  <a:latin typeface="Courier New" pitchFamily="49" charset="0"/>
                </a:rPr>
                <a:t>true</a:t>
              </a: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580" y="3072"/>
              <a:ext cx="843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91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578" y="2954"/>
              <a:ext cx="0" cy="117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0"/>
                  </a:moveTo>
                  <a:lnTo>
                    <a:pt x="0" y="1993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891" y="2630"/>
              <a:ext cx="208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>
                  <a:latin typeface="Courier New" pitchFamily="49" charset="0"/>
                </a:rPr>
                <a:t>false</a:t>
              </a: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304" y="2717"/>
              <a:ext cx="0" cy="14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43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76" y="2717"/>
              <a:ext cx="0" cy="14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43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306" y="2954"/>
              <a:ext cx="0" cy="117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0"/>
                  </a:moveTo>
                  <a:lnTo>
                    <a:pt x="0" y="1993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grpSp>
          <p:nvGrpSpPr>
            <p:cNvPr id="14" name="Group 13"/>
            <p:cNvGrpSpPr>
              <a:grpSpLocks/>
            </p:cNvGrpSpPr>
            <p:nvPr/>
          </p:nvGrpSpPr>
          <p:grpSpPr bwMode="auto">
            <a:xfrm>
              <a:off x="312" y="2859"/>
              <a:ext cx="544" cy="105"/>
              <a:chOff x="0" y="0"/>
              <a:chExt cx="20583" cy="22022"/>
            </a:xfrm>
          </p:grpSpPr>
          <p:sp>
            <p:nvSpPr>
              <p:cNvPr id="32" name="Rectangle 14"/>
              <p:cNvSpPr>
                <a:spLocks noChangeArrowheads="1"/>
              </p:cNvSpPr>
              <p:nvPr/>
            </p:nvSpPr>
            <p:spPr bwMode="auto">
              <a:xfrm>
                <a:off x="1612" y="4583"/>
                <a:ext cx="18971" cy="17439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400" dirty="0">
                    <a:latin typeface="Courier New" pitchFamily="49" charset="0"/>
                  </a:rPr>
                  <a:t>print “Failed”</a:t>
                </a:r>
              </a:p>
              <a:p>
                <a:pPr>
                  <a:spcBef>
                    <a:spcPct val="0"/>
                  </a:spcBef>
                </a:pPr>
                <a:endParaRPr lang="en-US" sz="1400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3" name="Freeform 15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5 w 20000"/>
                  <a:gd name="T1" fmla="*/ 0 h 20000"/>
                  <a:gd name="T2" fmla="*/ 19985 w 20000"/>
                  <a:gd name="T3" fmla="*/ 19917 h 20000"/>
                  <a:gd name="T4" fmla="*/ 0 w 20000"/>
                  <a:gd name="T5" fmla="*/ 19917 h 20000"/>
                  <a:gd name="T6" fmla="*/ 0 w 20000"/>
                  <a:gd name="T7" fmla="*/ 0 h 20000"/>
                  <a:gd name="T8" fmla="*/ 1998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5" y="0"/>
                    </a:moveTo>
                    <a:lnTo>
                      <a:pt x="19985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2090" y="2881"/>
              <a:ext cx="478" cy="5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400" dirty="0">
                  <a:latin typeface="Courier New" pitchFamily="49" charset="0"/>
                </a:rPr>
                <a:t>print “Passed”</a:t>
              </a:r>
            </a:p>
            <a:p>
              <a:pPr>
                <a:spcBef>
                  <a:spcPct val="0"/>
                </a:spcBef>
              </a:pPr>
              <a:endParaRPr lang="en-US" sz="1400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040" y="2859"/>
              <a:ext cx="528" cy="96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85" y="0"/>
                  </a:moveTo>
                  <a:lnTo>
                    <a:pt x="19985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85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grpSp>
          <p:nvGrpSpPr>
            <p:cNvPr id="17" name="Group 18"/>
            <p:cNvGrpSpPr>
              <a:grpSpLocks/>
            </p:cNvGrpSpPr>
            <p:nvPr/>
          </p:nvGrpSpPr>
          <p:grpSpPr bwMode="auto">
            <a:xfrm>
              <a:off x="1422" y="3051"/>
              <a:ext cx="0" cy="247"/>
              <a:chOff x="-25" y="0"/>
              <a:chExt cx="20049" cy="20000"/>
            </a:xfrm>
          </p:grpSpPr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0081" y="3981"/>
                <a:ext cx="163" cy="12135"/>
              </a:xfrm>
              <a:custGeom>
                <a:avLst/>
                <a:gdLst>
                  <a:gd name="T0" fmla="*/ 0 w 20000"/>
                  <a:gd name="T1" fmla="*/ 11 h 20000"/>
                  <a:gd name="T2" fmla="*/ 0 w 20000"/>
                  <a:gd name="T3" fmla="*/ 0 h 20000"/>
                  <a:gd name="T4" fmla="*/ 0 60000 65536"/>
                  <a:gd name="T5" fmla="*/ 0 60000 65536"/>
                  <a:gd name="T6" fmla="*/ 0 w 20000"/>
                  <a:gd name="T7" fmla="*/ 0 h 20000"/>
                  <a:gd name="T8" fmla="*/ 20000 w 20000"/>
                  <a:gd name="T9" fmla="*/ 20000 h 200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0000" h="20000">
                    <a:moveTo>
                      <a:pt x="0" y="19947"/>
                    </a:move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 type="triangle" w="med" len="sm"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" name="Oval 20"/>
              <p:cNvSpPr>
                <a:spLocks noChangeArrowheads="1"/>
              </p:cNvSpPr>
              <p:nvPr/>
            </p:nvSpPr>
            <p:spPr bwMode="auto">
              <a:xfrm>
                <a:off x="-25" y="16116"/>
                <a:ext cx="19723" cy="3884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1" name="Oval 21"/>
              <p:cNvSpPr>
                <a:spLocks noChangeArrowheads="1"/>
              </p:cNvSpPr>
              <p:nvPr/>
            </p:nvSpPr>
            <p:spPr bwMode="auto">
              <a:xfrm>
                <a:off x="301" y="0"/>
                <a:ext cx="19723" cy="3885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18" name="Group 22"/>
            <p:cNvGrpSpPr>
              <a:grpSpLocks/>
            </p:cNvGrpSpPr>
            <p:nvPr/>
          </p:nvGrpSpPr>
          <p:grpSpPr bwMode="auto">
            <a:xfrm>
              <a:off x="575" y="2345"/>
              <a:ext cx="1714" cy="542"/>
              <a:chOff x="1363" y="0"/>
              <a:chExt cx="17280" cy="20001"/>
            </a:xfrm>
          </p:grpSpPr>
          <p:grpSp>
            <p:nvGrpSpPr>
              <p:cNvPr id="19" name="Group 23"/>
              <p:cNvGrpSpPr>
                <a:grpSpLocks/>
              </p:cNvGrpSpPr>
              <p:nvPr/>
            </p:nvGrpSpPr>
            <p:grpSpPr bwMode="auto">
              <a:xfrm>
                <a:off x="9779" y="0"/>
                <a:ext cx="484" cy="7257"/>
                <a:chOff x="1409" y="0"/>
                <a:chExt cx="17182" cy="20000"/>
              </a:xfrm>
            </p:grpSpPr>
            <p:sp>
              <p:nvSpPr>
                <p:cNvPr id="26" name="Freeform 24"/>
                <p:cNvSpPr>
                  <a:spLocks/>
                </p:cNvSpPr>
                <p:nvPr/>
              </p:nvSpPr>
              <p:spPr bwMode="auto">
                <a:xfrm>
                  <a:off x="9929" y="5041"/>
                  <a:ext cx="142" cy="14959"/>
                </a:xfrm>
                <a:custGeom>
                  <a:avLst/>
                  <a:gdLst>
                    <a:gd name="T0" fmla="*/ 0 w 20000"/>
                    <a:gd name="T1" fmla="*/ 257 h 20000"/>
                    <a:gd name="T2" fmla="*/ 0 w 20000"/>
                    <a:gd name="T3" fmla="*/ 0 h 20000"/>
                    <a:gd name="T4" fmla="*/ 0 60000 65536"/>
                    <a:gd name="T5" fmla="*/ 0 60000 65536"/>
                    <a:gd name="T6" fmla="*/ 0 w 20000"/>
                    <a:gd name="T7" fmla="*/ 0 h 20000"/>
                    <a:gd name="T8" fmla="*/ 20000 w 20000"/>
                    <a:gd name="T9" fmla="*/ 20000 h 200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000" h="20000">
                      <a:moveTo>
                        <a:pt x="0" y="1994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 type="triangle" w="med" len="sm"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7" name="Oval 25"/>
                <p:cNvSpPr>
                  <a:spLocks noChangeArrowheads="1"/>
                </p:cNvSpPr>
                <p:nvPr/>
              </p:nvSpPr>
              <p:spPr bwMode="auto">
                <a:xfrm>
                  <a:off x="1409" y="0"/>
                  <a:ext cx="17182" cy="4920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grpSp>
            <p:nvGrpSpPr>
              <p:cNvPr id="20" name="Group 26"/>
              <p:cNvGrpSpPr>
                <a:grpSpLocks/>
              </p:cNvGrpSpPr>
              <p:nvPr/>
            </p:nvGrpSpPr>
            <p:grpSpPr bwMode="auto">
              <a:xfrm>
                <a:off x="1363" y="7257"/>
                <a:ext cx="17280" cy="12744"/>
                <a:chOff x="-2" y="-195"/>
                <a:chExt cx="20002" cy="20390"/>
              </a:xfrm>
            </p:grpSpPr>
            <p:sp>
              <p:nvSpPr>
                <p:cNvPr id="21" name="Freeform 27"/>
                <p:cNvSpPr>
                  <a:spLocks/>
                </p:cNvSpPr>
                <p:nvPr/>
              </p:nvSpPr>
              <p:spPr bwMode="auto">
                <a:xfrm>
                  <a:off x="14444" y="10000"/>
                  <a:ext cx="5556" cy="24"/>
                </a:xfrm>
                <a:custGeom>
                  <a:avLst/>
                  <a:gdLst>
                    <a:gd name="T0" fmla="*/ 0 w 20000"/>
                    <a:gd name="T1" fmla="*/ 0 h 20000"/>
                    <a:gd name="T2" fmla="*/ 0 w 20000"/>
                    <a:gd name="T3" fmla="*/ 0 h 20000"/>
                    <a:gd name="T4" fmla="*/ 0 60000 65536"/>
                    <a:gd name="T5" fmla="*/ 0 60000 65536"/>
                    <a:gd name="T6" fmla="*/ 0 w 20000"/>
                    <a:gd name="T7" fmla="*/ 0 h 20000"/>
                    <a:gd name="T8" fmla="*/ 20000 w 20000"/>
                    <a:gd name="T9" fmla="*/ 20000 h 200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000" h="20000">
                      <a:moveTo>
                        <a:pt x="19983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2" name="Freeform 28"/>
                <p:cNvSpPr>
                  <a:spLocks/>
                </p:cNvSpPr>
                <p:nvPr/>
              </p:nvSpPr>
              <p:spPr bwMode="auto">
                <a:xfrm>
                  <a:off x="-2" y="10000"/>
                  <a:ext cx="5556" cy="24"/>
                </a:xfrm>
                <a:custGeom>
                  <a:avLst/>
                  <a:gdLst>
                    <a:gd name="T0" fmla="*/ 0 w 20000"/>
                    <a:gd name="T1" fmla="*/ 0 h 20000"/>
                    <a:gd name="T2" fmla="*/ 0 w 20000"/>
                    <a:gd name="T3" fmla="*/ 0 h 20000"/>
                    <a:gd name="T4" fmla="*/ 0 60000 65536"/>
                    <a:gd name="T5" fmla="*/ 0 60000 65536"/>
                    <a:gd name="T6" fmla="*/ 0 w 20000"/>
                    <a:gd name="T7" fmla="*/ 0 h 20000"/>
                    <a:gd name="T8" fmla="*/ 20000 w 20000"/>
                    <a:gd name="T9" fmla="*/ 20000 h 200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000" h="20000">
                      <a:moveTo>
                        <a:pt x="19983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grpSp>
              <p:nvGrpSpPr>
                <p:cNvPr id="23" name="Group 29"/>
                <p:cNvGrpSpPr>
                  <a:grpSpLocks/>
                </p:cNvGrpSpPr>
                <p:nvPr/>
              </p:nvGrpSpPr>
              <p:grpSpPr bwMode="auto">
                <a:xfrm>
                  <a:off x="5536" y="-195"/>
                  <a:ext cx="8889" cy="20390"/>
                  <a:chOff x="0" y="0"/>
                  <a:chExt cx="20000" cy="20000"/>
                </a:xfrm>
              </p:grpSpPr>
              <p:sp>
                <p:nvSpPr>
                  <p:cNvPr id="24" name="Freeform 30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20000"/>
                  </a:xfrm>
                  <a:custGeom>
                    <a:avLst/>
                    <a:gdLst>
                      <a:gd name="T0" fmla="*/ 19990 w 20000"/>
                      <a:gd name="T1" fmla="*/ 10000 h 20000"/>
                      <a:gd name="T2" fmla="*/ 9990 w 20000"/>
                      <a:gd name="T3" fmla="*/ 19977 h 20000"/>
                      <a:gd name="T4" fmla="*/ 0 w 20000"/>
                      <a:gd name="T5" fmla="*/ 10000 h 20000"/>
                      <a:gd name="T6" fmla="*/ 9990 w 20000"/>
                      <a:gd name="T7" fmla="*/ 0 h 20000"/>
                      <a:gd name="T8" fmla="*/ 19990 w 20000"/>
                      <a:gd name="T9" fmla="*/ 10000 h 200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0000"/>
                      <a:gd name="T16" fmla="*/ 0 h 20000"/>
                      <a:gd name="T17" fmla="*/ 20000 w 20000"/>
                      <a:gd name="T18" fmla="*/ 20000 h 2000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0000" h="20000">
                        <a:moveTo>
                          <a:pt x="19990" y="10000"/>
                        </a:moveTo>
                        <a:lnTo>
                          <a:pt x="9990" y="19977"/>
                        </a:lnTo>
                        <a:lnTo>
                          <a:pt x="0" y="10000"/>
                        </a:lnTo>
                        <a:lnTo>
                          <a:pt x="9990" y="0"/>
                        </a:lnTo>
                        <a:lnTo>
                          <a:pt x="19990" y="1000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EG"/>
                  </a:p>
                </p:txBody>
              </p:sp>
              <p:sp>
                <p:nvSpPr>
                  <p:cNvPr id="25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4365" y="8287"/>
                    <a:ext cx="11261" cy="4375"/>
                  </a:xfrm>
                  <a:prstGeom prst="rect">
                    <a:avLst/>
                  </a:prstGeom>
                  <a:noFill/>
                  <a:ln w="0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/>
                  <a:lstStyle/>
                  <a:p>
                    <a:pPr algn="ctr" eaLnBrk="1" hangingPunct="1">
                      <a:spcBef>
                        <a:spcPct val="0"/>
                      </a:spcBef>
                    </a:pPr>
                    <a:r>
                      <a:rPr lang="en-US" sz="1400">
                        <a:latin typeface="Courier New" pitchFamily="49" charset="0"/>
                      </a:rPr>
                      <a:t>grade &gt;= 60</a:t>
                    </a:r>
                  </a:p>
                  <a:p>
                    <a:pPr>
                      <a:spcBef>
                        <a:spcPct val="0"/>
                      </a:spcBef>
                    </a:pPr>
                    <a:endParaRPr lang="en-US" sz="1400">
                      <a:solidFill>
                        <a:schemeClr val="tx1"/>
                      </a:solidFill>
                      <a:latin typeface="Courier New" pitchFamily="49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2.   The </a:t>
            </a:r>
            <a:r>
              <a:rPr lang="en-US" sz="3600" noProof="1">
                <a:latin typeface="Courier New" pitchFamily="49" charset="0"/>
              </a:rPr>
              <a:t>if/else</a:t>
            </a:r>
            <a:r>
              <a:rPr lang="en-US" sz="3600" noProof="1"/>
              <a:t> Selection Structure</a:t>
            </a:r>
            <a:endParaRPr lang="en-US" sz="3600" dirty="0"/>
          </a:p>
          <a:p>
            <a:pPr algn="ctr" rtl="0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472" y="857232"/>
            <a:ext cx="750098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FF0000"/>
                </a:solidFill>
              </a:rPr>
              <a:t>Example: Finding the Maximum</a:t>
            </a:r>
            <a:endParaRPr lang="ar-EG" sz="32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1143000" y="1643063"/>
            <a:ext cx="6429375" cy="428625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1300163" y="1709738"/>
            <a:ext cx="6129357" cy="414815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</a:rPr>
              <a:t>cout &lt;&lt; "Enter two integers: ";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</a:rPr>
              <a:t>int Value1;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</a:rPr>
              <a:t>int Value2;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err="1">
                <a:latin typeface="Courier New" pitchFamily="49" charset="0"/>
              </a:rPr>
              <a:t>cin</a:t>
            </a:r>
            <a:r>
              <a:rPr lang="en-US" sz="1700" b="1" dirty="0">
                <a:latin typeface="Courier New" pitchFamily="49" charset="0"/>
              </a:rPr>
              <a:t> &gt;&gt; Value1 &gt;&gt; Value2;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</a:rPr>
              <a:t>int Max;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</a:rPr>
              <a:t>if (Value1 &lt; Value2)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</a:rPr>
              <a:t>	 Max = Value2;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</a:rPr>
              <a:t>}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</a:rPr>
              <a:t>else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</a:rPr>
              <a:t>	 Max = Value1;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</a:rPr>
              <a:t>}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</a:rPr>
              <a:t>cout &lt;&lt; "Maximum of inputs is: " &lt;&lt; Max &lt;&lt; </a:t>
            </a:r>
            <a:r>
              <a:rPr lang="en-US" sz="1700" b="1" dirty="0" err="1">
                <a:latin typeface="Courier New" pitchFamily="49" charset="0"/>
              </a:rPr>
              <a:t>endl</a:t>
            </a:r>
            <a:r>
              <a:rPr lang="en-US" sz="1700" b="1" dirty="0">
                <a:latin typeface="Courier New" pitchFamily="49" charset="0"/>
              </a:rPr>
              <a:t>;</a:t>
            </a:r>
          </a:p>
          <a:p>
            <a:pPr algn="l" rtl="0"/>
            <a:endParaRPr lang="ar-EG" sz="17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2.   The </a:t>
            </a:r>
            <a:r>
              <a:rPr lang="en-US" sz="3600" noProof="1">
                <a:latin typeface="Courier New" pitchFamily="49" charset="0"/>
              </a:rPr>
              <a:t>if/else</a:t>
            </a:r>
            <a:r>
              <a:rPr lang="en-US" sz="3600" noProof="1"/>
              <a:t> Selection Structure</a:t>
            </a:r>
            <a:endParaRPr lang="en-US" sz="3600" dirty="0"/>
          </a:p>
          <a:p>
            <a:pPr algn="ctr" rtl="0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472" y="857232"/>
            <a:ext cx="750098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000" b="1" dirty="0">
                <a:solidFill>
                  <a:srgbClr val="FF0000"/>
                </a:solidFill>
              </a:rPr>
              <a:t>Example: Finding the Maximum - Semantics</a:t>
            </a:r>
            <a:endParaRPr lang="ar-EG" sz="3000" b="1" dirty="0">
              <a:solidFill>
                <a:srgbClr val="FF0000"/>
              </a:solidFill>
            </a:endParaRPr>
          </a:p>
        </p:txBody>
      </p:sp>
      <p:graphicFrame>
        <p:nvGraphicFramePr>
          <p:cNvPr id="157698" name="Object 4"/>
          <p:cNvGraphicFramePr>
            <a:graphicFrameLocks noChangeAspect="1"/>
          </p:cNvGraphicFramePr>
          <p:nvPr/>
        </p:nvGraphicFramePr>
        <p:xfrm>
          <a:off x="428625" y="1635125"/>
          <a:ext cx="8072465" cy="486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2" name="VISIO" r:id="rId4" imgW="4400640" imgH="2850120" progId="Visio.Drawing.6">
                  <p:embed/>
                </p:oleObj>
              </mc:Choice>
              <mc:Fallback>
                <p:oleObj name="VISIO" r:id="rId4" imgW="4400640" imgH="285012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635125"/>
                        <a:ext cx="8072465" cy="486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2.   The </a:t>
            </a:r>
            <a:r>
              <a:rPr lang="en-US" sz="3600" noProof="1">
                <a:latin typeface="Courier New" pitchFamily="49" charset="0"/>
              </a:rPr>
              <a:t>if/else</a:t>
            </a:r>
            <a:r>
              <a:rPr lang="en-US" sz="3600" noProof="1"/>
              <a:t> Selection Structure</a:t>
            </a:r>
            <a:endParaRPr lang="en-US" sz="36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214422"/>
            <a:ext cx="7458100" cy="528641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300" dirty="0"/>
              <a:t>Nested </a:t>
            </a:r>
            <a:r>
              <a:rPr lang="en-US" sz="2300" b="1" dirty="0">
                <a:latin typeface="Courier New" pitchFamily="49" charset="0"/>
              </a:rPr>
              <a:t>if/else</a:t>
            </a:r>
            <a:r>
              <a:rPr lang="en-US" sz="2300" dirty="0"/>
              <a:t> structures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en-US" sz="1900" dirty="0"/>
              <a:t>Test for multiple cases by placing </a:t>
            </a:r>
            <a:r>
              <a:rPr lang="en-US" sz="1900" b="1" dirty="0">
                <a:latin typeface="Courier New" pitchFamily="49" charset="0"/>
              </a:rPr>
              <a:t>if/else</a:t>
            </a:r>
            <a:r>
              <a:rPr lang="en-US" sz="1900" dirty="0"/>
              <a:t> selection structures inside </a:t>
            </a:r>
            <a:r>
              <a:rPr lang="en-US" sz="1900" b="1" dirty="0">
                <a:latin typeface="Courier New" pitchFamily="49" charset="0"/>
              </a:rPr>
              <a:t>if/else</a:t>
            </a:r>
            <a:r>
              <a:rPr lang="en-US" sz="1900" dirty="0"/>
              <a:t> selection structures.</a:t>
            </a:r>
          </a:p>
          <a:p>
            <a:pPr lvl="2" algn="l" rtl="0" eaLnBrk="1" hangingPunct="1">
              <a:buFontTx/>
              <a:buNone/>
            </a:pPr>
            <a:r>
              <a:rPr lang="en-US" sz="1900" dirty="0"/>
              <a:t>	</a:t>
            </a:r>
            <a:r>
              <a:rPr lang="en-US" sz="1900" i="1" dirty="0">
                <a:solidFill>
                  <a:srgbClr val="002060"/>
                </a:solidFill>
              </a:rPr>
              <a:t>if student’s grade is greater than or equal to 90</a:t>
            </a:r>
            <a:br>
              <a:rPr lang="en-US" sz="1900" i="1" dirty="0">
                <a:solidFill>
                  <a:srgbClr val="002060"/>
                </a:solidFill>
              </a:rPr>
            </a:br>
            <a:r>
              <a:rPr lang="en-US" sz="1900" i="1" dirty="0">
                <a:solidFill>
                  <a:srgbClr val="002060"/>
                </a:solidFill>
              </a:rPr>
              <a:t>   Print “A”</a:t>
            </a:r>
            <a:br>
              <a:rPr lang="en-US" sz="1900" i="1" dirty="0">
                <a:solidFill>
                  <a:srgbClr val="002060"/>
                </a:solidFill>
              </a:rPr>
            </a:br>
            <a:r>
              <a:rPr lang="en-US" sz="1900" i="1" dirty="0">
                <a:solidFill>
                  <a:srgbClr val="002060"/>
                </a:solidFill>
              </a:rPr>
              <a:t>else </a:t>
            </a:r>
            <a:br>
              <a:rPr lang="en-US" sz="1900" i="1" dirty="0">
                <a:solidFill>
                  <a:srgbClr val="002060"/>
                </a:solidFill>
              </a:rPr>
            </a:br>
            <a:r>
              <a:rPr lang="en-US" sz="1900" i="1" dirty="0">
                <a:solidFill>
                  <a:srgbClr val="002060"/>
                </a:solidFill>
              </a:rPr>
              <a:t>   if student’s grade is greater than or equal to 80</a:t>
            </a:r>
            <a:br>
              <a:rPr lang="en-US" sz="1900" i="1" dirty="0">
                <a:solidFill>
                  <a:srgbClr val="002060"/>
                </a:solidFill>
              </a:rPr>
            </a:br>
            <a:r>
              <a:rPr lang="en-US" sz="1900" i="1" dirty="0">
                <a:solidFill>
                  <a:srgbClr val="002060"/>
                </a:solidFill>
              </a:rPr>
              <a:t>	   Print “B”</a:t>
            </a:r>
            <a:br>
              <a:rPr lang="en-US" sz="1900" i="1" dirty="0">
                <a:solidFill>
                  <a:srgbClr val="002060"/>
                </a:solidFill>
              </a:rPr>
            </a:br>
            <a:r>
              <a:rPr lang="en-US" sz="1900" i="1" dirty="0">
                <a:solidFill>
                  <a:srgbClr val="002060"/>
                </a:solidFill>
              </a:rPr>
              <a:t>	else </a:t>
            </a:r>
            <a:br>
              <a:rPr lang="en-US" sz="1900" i="1" dirty="0">
                <a:solidFill>
                  <a:srgbClr val="002060"/>
                </a:solidFill>
              </a:rPr>
            </a:br>
            <a:r>
              <a:rPr lang="en-US" sz="1900" i="1" dirty="0">
                <a:solidFill>
                  <a:srgbClr val="002060"/>
                </a:solidFill>
              </a:rPr>
              <a:t>      if student’s grade is greater than or equal to 70 </a:t>
            </a:r>
            <a:br>
              <a:rPr lang="en-US" sz="1900" i="1" dirty="0">
                <a:solidFill>
                  <a:srgbClr val="002060"/>
                </a:solidFill>
              </a:rPr>
            </a:br>
            <a:r>
              <a:rPr lang="en-US" sz="1900" i="1" dirty="0">
                <a:solidFill>
                  <a:srgbClr val="002060"/>
                </a:solidFill>
              </a:rPr>
              <a:t>	      Print “C”</a:t>
            </a:r>
            <a:br>
              <a:rPr lang="en-US" sz="1900" i="1" dirty="0">
                <a:solidFill>
                  <a:srgbClr val="002060"/>
                </a:solidFill>
              </a:rPr>
            </a:br>
            <a:r>
              <a:rPr lang="en-US" sz="1900" i="1" dirty="0">
                <a:solidFill>
                  <a:srgbClr val="002060"/>
                </a:solidFill>
              </a:rPr>
              <a:t>	   else </a:t>
            </a:r>
            <a:br>
              <a:rPr lang="en-US" sz="1900" i="1" dirty="0">
                <a:solidFill>
                  <a:srgbClr val="002060"/>
                </a:solidFill>
              </a:rPr>
            </a:br>
            <a:r>
              <a:rPr lang="en-US" sz="1900" i="1" dirty="0">
                <a:solidFill>
                  <a:srgbClr val="002060"/>
                </a:solidFill>
              </a:rPr>
              <a:t>	      if student’s grade is greater than or equal to 60 </a:t>
            </a:r>
            <a:br>
              <a:rPr lang="en-US" sz="1900" i="1" dirty="0">
                <a:solidFill>
                  <a:srgbClr val="002060"/>
                </a:solidFill>
              </a:rPr>
            </a:br>
            <a:r>
              <a:rPr lang="en-US" sz="1900" i="1" dirty="0">
                <a:solidFill>
                  <a:srgbClr val="002060"/>
                </a:solidFill>
              </a:rPr>
              <a:t>	         Print “D”</a:t>
            </a:r>
            <a:br>
              <a:rPr lang="en-US" sz="1900" i="1" dirty="0">
                <a:solidFill>
                  <a:srgbClr val="002060"/>
                </a:solidFill>
              </a:rPr>
            </a:br>
            <a:r>
              <a:rPr lang="en-US" sz="1900" i="1" dirty="0">
                <a:solidFill>
                  <a:srgbClr val="002060"/>
                </a:solidFill>
              </a:rPr>
              <a:t>         else</a:t>
            </a:r>
          </a:p>
          <a:p>
            <a:pPr lvl="2" algn="l" rtl="0" eaLnBrk="1" hangingPunct="1">
              <a:buFontTx/>
              <a:buNone/>
            </a:pPr>
            <a:r>
              <a:rPr lang="en-US" sz="1900" i="1" dirty="0">
                <a:solidFill>
                  <a:srgbClr val="002060"/>
                </a:solidFill>
              </a:rPr>
              <a:t>                Print “F”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en-US" sz="1900" dirty="0"/>
              <a:t>Once a condition is met, the rest of the statements are skipped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l"/>
            <a:r>
              <a:rPr lang="en-US" sz="3600" u="sng" dirty="0">
                <a:latin typeface="AvantGarde" pitchFamily="34" charset="0"/>
              </a:rPr>
              <a:t>Outline</a:t>
            </a:r>
            <a:endParaRPr lang="en-US" sz="3600" dirty="0"/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428596" y="1818690"/>
            <a:ext cx="7924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1.	The if Selection Structure	</a:t>
            </a:r>
            <a:b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</a:b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2.	The if/else Selection Structure</a:t>
            </a:r>
          </a:p>
          <a:p>
            <a:pPr>
              <a:lnSpc>
                <a:spcPct val="150000"/>
              </a:lnSpc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3.	The switch Multiple-Selection Structure</a:t>
            </a:r>
            <a:endParaRPr lang="en-US" sz="2400" b="1" dirty="0">
              <a:solidFill>
                <a:srgbClr val="FF3300"/>
              </a:solidFill>
              <a:latin typeface="AvantGarde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2.   The </a:t>
            </a:r>
            <a:r>
              <a:rPr lang="en-US" sz="3600" noProof="1">
                <a:latin typeface="Courier New" pitchFamily="49" charset="0"/>
              </a:rPr>
              <a:t>if/else</a:t>
            </a:r>
            <a:r>
              <a:rPr lang="en-US" sz="3600" noProof="1"/>
              <a:t> Selection Structure</a:t>
            </a:r>
            <a:endParaRPr lang="en-US" sz="36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7772400" cy="533400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/>
              <a:t> Compound statement: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 Set of statements within a pair of braces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 Example:</a:t>
            </a:r>
          </a:p>
          <a:p>
            <a:pPr lvl="3" algn="l" rtl="0" eaLnBrk="1" hangingPunct="1">
              <a:buFontTx/>
              <a:buNone/>
            </a:pPr>
            <a:r>
              <a:rPr lang="en-US" sz="1800" dirty="0"/>
              <a:t>	</a:t>
            </a:r>
            <a:r>
              <a:rPr lang="en-US" sz="1800" b="1" dirty="0">
                <a:latin typeface="Courier New" pitchFamily="49" charset="0"/>
              </a:rPr>
              <a:t>if ( grade &gt;= 60 )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cout &lt;&lt; "Passed.\n";	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else {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cout &lt;&lt; "Failed.\n";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cout &lt;&lt; "You must take this course again.\n";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}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 Without the braces,</a:t>
            </a:r>
          </a:p>
          <a:p>
            <a:pPr lvl="1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cout &lt;&lt; "You must take this course again.\n";</a:t>
            </a:r>
          </a:p>
          <a:p>
            <a:pPr lvl="1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  wo</a:t>
            </a:r>
            <a:r>
              <a:rPr lang="en-US" sz="2000" dirty="0"/>
              <a:t>uld be automatically executed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/>
              <a:t> Block</a:t>
            </a:r>
          </a:p>
          <a:p>
            <a:pPr marL="914400" lvl="1" indent="-457200" algn="l" rtl="0" eaLnBrk="1" hangingPunct="1">
              <a:buFont typeface="Wingdings" pitchFamily="2" charset="2"/>
              <a:buChar char="Ø"/>
            </a:pPr>
            <a:r>
              <a:rPr lang="en-US" sz="2000" dirty="0"/>
              <a:t>Compound statements with declarations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2.   The </a:t>
            </a:r>
            <a:r>
              <a:rPr lang="en-US" sz="3600" noProof="1">
                <a:latin typeface="Courier New" pitchFamily="49" charset="0"/>
              </a:rPr>
              <a:t>if/else</a:t>
            </a:r>
            <a:r>
              <a:rPr lang="en-US" sz="3600" noProof="1"/>
              <a:t> Selection Structure</a:t>
            </a:r>
            <a:endParaRPr lang="en-US" sz="3600" dirty="0"/>
          </a:p>
          <a:p>
            <a:pPr algn="ctr" rtl="0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472" y="857232"/>
            <a:ext cx="750098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000" b="1" dirty="0">
                <a:solidFill>
                  <a:srgbClr val="FF0000"/>
                </a:solidFill>
              </a:rPr>
              <a:t>Example: Convert a student degree to a grade </a:t>
            </a:r>
            <a:endParaRPr lang="ar-EG" sz="30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28596" y="1428750"/>
            <a:ext cx="5786438" cy="48577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500034" y="1500188"/>
            <a:ext cx="5629275" cy="4786332"/>
          </a:xfrm>
          <a:prstGeom prst="rect">
            <a:avLst/>
          </a:prstGeom>
        </p:spPr>
        <p:txBody>
          <a:bodyPr/>
          <a:lstStyle/>
          <a:p>
            <a:pPr algn="l" rtl="0">
              <a:buFontTx/>
              <a:buNone/>
            </a:pPr>
            <a:r>
              <a:rPr lang="en-US" sz="1200" dirty="0"/>
              <a:t># include &lt;</a:t>
            </a:r>
            <a:r>
              <a:rPr lang="en-US" sz="1200" dirty="0" err="1"/>
              <a:t>iostream.h</a:t>
            </a:r>
            <a:r>
              <a:rPr lang="en-US" sz="1200" dirty="0"/>
              <a:t>&gt;</a:t>
            </a:r>
          </a:p>
          <a:p>
            <a:pPr algn="l" rtl="0">
              <a:buFontTx/>
              <a:buNone/>
            </a:pPr>
            <a:r>
              <a:rPr lang="en-US" sz="1200" dirty="0"/>
              <a:t>void main ( )</a:t>
            </a:r>
          </a:p>
          <a:p>
            <a:pPr algn="l" rtl="0">
              <a:buFontTx/>
              <a:buNone/>
            </a:pPr>
            <a:r>
              <a:rPr lang="en-US" sz="1300" dirty="0"/>
              <a:t>{</a:t>
            </a:r>
          </a:p>
          <a:p>
            <a:pPr algn="l" rtl="0">
              <a:buFontTx/>
              <a:buNone/>
            </a:pPr>
            <a:r>
              <a:rPr lang="en-US" sz="1300" dirty="0"/>
              <a:t>    int degree ;</a:t>
            </a:r>
          </a:p>
          <a:p>
            <a:pPr algn="l" rtl="0">
              <a:buFontTx/>
              <a:buNone/>
            </a:pPr>
            <a:r>
              <a:rPr lang="en-US" sz="1300" dirty="0"/>
              <a:t>   cout &lt;&lt; “ Please enter your degree, it should be in the range from 0 to 100 “ ;</a:t>
            </a:r>
          </a:p>
          <a:p>
            <a:pPr algn="l" rtl="0">
              <a:buFontTx/>
              <a:buNone/>
            </a:pPr>
            <a:r>
              <a:rPr lang="en-US" sz="1300" dirty="0"/>
              <a:t>   </a:t>
            </a:r>
            <a:r>
              <a:rPr lang="en-US" sz="1300" dirty="0" err="1"/>
              <a:t>cin</a:t>
            </a:r>
            <a:r>
              <a:rPr lang="en-US" sz="1300" dirty="0"/>
              <a:t> &gt;&gt; degree ;</a:t>
            </a:r>
          </a:p>
          <a:p>
            <a:pPr algn="l" rtl="0">
              <a:buFontTx/>
              <a:buNone/>
            </a:pPr>
            <a:r>
              <a:rPr lang="en-US" sz="1300" dirty="0"/>
              <a:t>   if ( degree &gt; = 0 &amp;&amp; degree &lt; = 100 )  { </a:t>
            </a:r>
          </a:p>
          <a:p>
            <a:pPr algn="l" rtl="0">
              <a:buFontTx/>
              <a:buNone/>
            </a:pPr>
            <a:r>
              <a:rPr lang="en-US" sz="1300" dirty="0"/>
              <a:t>            if ( degree &gt; = 90) </a:t>
            </a:r>
          </a:p>
          <a:p>
            <a:pPr algn="l" rtl="0">
              <a:buFontTx/>
              <a:buNone/>
            </a:pPr>
            <a:r>
              <a:rPr lang="en-US" sz="1300" dirty="0"/>
              <a:t>            cout &lt;&lt; “ Excellent….Your grade is A ” ;</a:t>
            </a:r>
          </a:p>
          <a:p>
            <a:pPr algn="l" rtl="0">
              <a:buFontTx/>
              <a:buNone/>
            </a:pPr>
            <a:r>
              <a:rPr lang="en-US" sz="1300" dirty="0"/>
              <a:t>            else if ( degree &gt; = 80) </a:t>
            </a:r>
          </a:p>
          <a:p>
            <a:pPr algn="l" rtl="0">
              <a:buFontTx/>
              <a:buNone/>
            </a:pPr>
            <a:r>
              <a:rPr lang="en-US" sz="1300" dirty="0"/>
              <a:t>            cout &lt;&lt; “ Very Good….Your grade is B ” ;</a:t>
            </a:r>
          </a:p>
          <a:p>
            <a:pPr algn="l" rtl="0">
              <a:buFontTx/>
              <a:buNone/>
            </a:pPr>
            <a:r>
              <a:rPr lang="en-US" sz="1300" dirty="0"/>
              <a:t>            else if ( degree &gt; = 70 ) </a:t>
            </a:r>
          </a:p>
          <a:p>
            <a:pPr algn="l" rtl="0">
              <a:buFontTx/>
              <a:buNone/>
            </a:pPr>
            <a:r>
              <a:rPr lang="en-US" sz="1300" dirty="0"/>
              <a:t>            cout &lt;&lt; “ Good…Your grade is C ” ;</a:t>
            </a:r>
          </a:p>
          <a:p>
            <a:pPr algn="l" rtl="0">
              <a:buFontTx/>
              <a:buNone/>
            </a:pPr>
            <a:r>
              <a:rPr lang="en-US" sz="1300" dirty="0"/>
              <a:t>            else</a:t>
            </a:r>
          </a:p>
          <a:p>
            <a:pPr algn="l" rtl="0">
              <a:buFontTx/>
              <a:buNone/>
            </a:pPr>
            <a:r>
              <a:rPr lang="en-US" sz="1300" dirty="0"/>
              <a:t>            cout &lt;&lt; “ You Fail “ ;</a:t>
            </a:r>
          </a:p>
          <a:p>
            <a:pPr algn="l" rtl="0">
              <a:buFontTx/>
              <a:buNone/>
            </a:pPr>
            <a:r>
              <a:rPr lang="en-US" sz="1300" dirty="0"/>
              <a:t>            }</a:t>
            </a:r>
          </a:p>
          <a:p>
            <a:pPr algn="l" rtl="0">
              <a:buFontTx/>
              <a:buNone/>
            </a:pPr>
            <a:r>
              <a:rPr lang="en-US" sz="1300" dirty="0"/>
              <a:t>   else</a:t>
            </a:r>
          </a:p>
          <a:p>
            <a:pPr algn="l" rtl="0">
              <a:buFontTx/>
              <a:buNone/>
            </a:pPr>
            <a:r>
              <a:rPr lang="en-US" sz="1300" dirty="0"/>
              <a:t>   cout &lt;&lt; “ </a:t>
            </a:r>
            <a:r>
              <a:rPr lang="en-US" sz="1200" dirty="0"/>
              <a:t>You enter a wrong degree, you should enter a number between 0 and 100</a:t>
            </a:r>
            <a:r>
              <a:rPr lang="en-US" sz="1300" dirty="0"/>
              <a:t>”;</a:t>
            </a:r>
          </a:p>
          <a:p>
            <a:pPr algn="l" rtl="0">
              <a:buFontTx/>
              <a:buNone/>
            </a:pPr>
            <a:r>
              <a:rPr lang="en-US" sz="1300" dirty="0"/>
              <a:t>}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357950" y="1511638"/>
          <a:ext cx="2143140" cy="4846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24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Condition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Grade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Degree</a:t>
                      </a:r>
                      <a:r>
                        <a:rPr lang="en-US" baseline="0" dirty="0"/>
                        <a:t> is greater than or equal to 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A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Degree</a:t>
                      </a:r>
                      <a:r>
                        <a:rPr lang="en-US" baseline="0" dirty="0"/>
                        <a:t> is greater than or equal to 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B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Degree</a:t>
                      </a:r>
                      <a:r>
                        <a:rPr lang="en-US" baseline="0" dirty="0"/>
                        <a:t> is greater than or equal to 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C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Degree</a:t>
                      </a:r>
                      <a:r>
                        <a:rPr lang="en-US" baseline="0" dirty="0"/>
                        <a:t> is less than 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Fail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noProof="1"/>
              <a:t>3.    The Switch Multiple-Selection Structure</a:t>
            </a:r>
            <a:endParaRPr lang="en-US" sz="3200" dirty="0"/>
          </a:p>
          <a:p>
            <a:pPr algn="ctr" rtl="0"/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472" y="857232"/>
            <a:ext cx="750098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FF0000"/>
                </a:solidFill>
              </a:rPr>
              <a:t>Example: Decide a letter is vowel or not</a:t>
            </a:r>
            <a:endParaRPr lang="ar-EG" sz="2800" b="1" dirty="0">
              <a:solidFill>
                <a:srgbClr val="FF0000"/>
              </a:solidFill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1143000" y="1643063"/>
            <a:ext cx="6429375" cy="428625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1285852" y="1643050"/>
            <a:ext cx="6057900" cy="40052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switch (</a:t>
            </a:r>
            <a:r>
              <a:rPr lang="en-US" sz="1900" b="1" dirty="0" err="1">
                <a:latin typeface="Courier New" pitchFamily="49" charset="0"/>
              </a:rPr>
              <a:t>ch</a:t>
            </a:r>
            <a:r>
              <a:rPr lang="en-US" sz="1900" b="1" dirty="0">
                <a:latin typeface="Courier New" pitchFamily="49" charset="0"/>
              </a:rPr>
              <a:t>)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	case 'a': case 'A':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	case 'e': case 'E':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	case '</a:t>
            </a:r>
            <a:r>
              <a:rPr lang="en-US" sz="1900" b="1" dirty="0" err="1">
                <a:latin typeface="Courier New" pitchFamily="49" charset="0"/>
              </a:rPr>
              <a:t>i</a:t>
            </a:r>
            <a:r>
              <a:rPr lang="en-US" sz="1900" b="1" dirty="0">
                <a:latin typeface="Courier New" pitchFamily="49" charset="0"/>
              </a:rPr>
              <a:t>': case 'I':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	case 'o': case 'O':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	case 'u': case 'U':</a:t>
            </a:r>
            <a:br>
              <a:rPr lang="en-US" sz="1900" b="1" dirty="0">
                <a:latin typeface="Courier New" pitchFamily="49" charset="0"/>
              </a:rPr>
            </a:br>
            <a:r>
              <a:rPr lang="en-US" sz="1900" b="1" dirty="0">
                <a:latin typeface="Courier New" pitchFamily="49" charset="0"/>
              </a:rPr>
              <a:t>	cout &lt;&lt; </a:t>
            </a:r>
            <a:r>
              <a:rPr lang="en-US" sz="1900" b="1" dirty="0" err="1">
                <a:latin typeface="Courier New" pitchFamily="49" charset="0"/>
              </a:rPr>
              <a:t>ch</a:t>
            </a:r>
            <a:r>
              <a:rPr lang="en-US" sz="1900" b="1" dirty="0">
                <a:latin typeface="Courier New" pitchFamily="49" charset="0"/>
              </a:rPr>
              <a:t> &lt;&lt; " is a vowel" &lt;&lt; </a:t>
            </a:r>
            <a:r>
              <a:rPr lang="en-US" sz="1900" b="1" dirty="0" err="1">
                <a:latin typeface="Courier New" pitchFamily="49" charset="0"/>
              </a:rPr>
              <a:t>endl</a:t>
            </a:r>
            <a:r>
              <a:rPr lang="en-US" sz="1900" b="1" dirty="0">
                <a:latin typeface="Courier New" pitchFamily="49" charset="0"/>
              </a:rPr>
              <a:t>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		break;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	default:</a:t>
            </a:r>
            <a:br>
              <a:rPr lang="en-US" sz="1900" b="1" dirty="0">
                <a:latin typeface="Courier New" pitchFamily="49" charset="0"/>
              </a:rPr>
            </a:br>
            <a:r>
              <a:rPr lang="en-US" sz="1900" b="1" dirty="0">
                <a:latin typeface="Courier New" pitchFamily="49" charset="0"/>
              </a:rPr>
              <a:t>	cout &lt;&lt; </a:t>
            </a:r>
            <a:r>
              <a:rPr lang="en-US" sz="1900" b="1" dirty="0" err="1">
                <a:latin typeface="Courier New" pitchFamily="49" charset="0"/>
              </a:rPr>
              <a:t>ch</a:t>
            </a:r>
            <a:r>
              <a:rPr lang="en-US" sz="1900" b="1" dirty="0">
                <a:latin typeface="Courier New" pitchFamily="49" charset="0"/>
              </a:rPr>
              <a:t> &lt;&lt; " is not a vowel" &lt;&lt; </a:t>
            </a:r>
            <a:r>
              <a:rPr lang="en-US" sz="1900" b="1" dirty="0" err="1">
                <a:latin typeface="Courier New" pitchFamily="49" charset="0"/>
              </a:rPr>
              <a:t>endl</a:t>
            </a:r>
            <a:r>
              <a:rPr lang="en-US" sz="1900" b="1" dirty="0">
                <a:latin typeface="Courier New" pitchFamily="49" charset="0"/>
              </a:rPr>
              <a:t>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}</a:t>
            </a:r>
          </a:p>
          <a:p>
            <a:pPr algn="l" rtl="0"/>
            <a:endParaRPr lang="ar-EG" sz="19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71414"/>
            <a:ext cx="8077200" cy="714380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noProof="1"/>
              <a:t>3.    The Switch Multiple-Selection Structure</a:t>
            </a:r>
            <a:endParaRPr lang="en-US" sz="3200" dirty="0"/>
          </a:p>
          <a:p>
            <a:pPr algn="ctr" rtl="0"/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42911" y="642918"/>
            <a:ext cx="764386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</a:rPr>
              <a:t>Example: Determine the number of days in a month </a:t>
            </a:r>
            <a:endParaRPr lang="ar-EG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428728" y="1285897"/>
            <a:ext cx="5500687" cy="53578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1585890" y="1357335"/>
            <a:ext cx="5629275" cy="52863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>
              <a:buFontTx/>
              <a:buNone/>
            </a:pPr>
            <a:r>
              <a:rPr lang="en-US" sz="1100" dirty="0"/>
              <a:t># include &lt;</a:t>
            </a:r>
            <a:r>
              <a:rPr lang="en-US" sz="1100" dirty="0" err="1"/>
              <a:t>iostream.h</a:t>
            </a:r>
            <a:r>
              <a:rPr lang="en-US" sz="1100" dirty="0"/>
              <a:t>&gt;</a:t>
            </a:r>
          </a:p>
          <a:p>
            <a:pPr algn="l" rtl="0">
              <a:buFontTx/>
              <a:buNone/>
            </a:pPr>
            <a:r>
              <a:rPr lang="en-US" sz="1100" dirty="0"/>
              <a:t>void main ( )</a:t>
            </a:r>
          </a:p>
          <a:p>
            <a:pPr algn="l" rtl="0">
              <a:buFontTx/>
              <a:buNone/>
            </a:pPr>
            <a:r>
              <a:rPr lang="en-US" sz="1200" dirty="0"/>
              <a:t>{</a:t>
            </a:r>
          </a:p>
          <a:p>
            <a:pPr algn="l" rtl="0">
              <a:buFontTx/>
              <a:buNone/>
            </a:pPr>
            <a:r>
              <a:rPr lang="en-US" sz="1200" dirty="0"/>
              <a:t>int month, year ;</a:t>
            </a:r>
          </a:p>
          <a:p>
            <a:pPr algn="l" rtl="0">
              <a:buFontTx/>
              <a:buNone/>
            </a:pPr>
            <a:r>
              <a:rPr lang="en-US" sz="1200" dirty="0"/>
              <a:t>cout &lt;&lt; “ Please enter the number of the month “ ;</a:t>
            </a:r>
          </a:p>
          <a:p>
            <a:pPr algn="l" rtl="0">
              <a:buFontTx/>
              <a:buNone/>
            </a:pPr>
            <a:r>
              <a:rPr lang="en-US" sz="1200" dirty="0" err="1"/>
              <a:t>cin</a:t>
            </a:r>
            <a:r>
              <a:rPr lang="en-US" sz="1200" dirty="0"/>
              <a:t> &gt;&gt; month ;</a:t>
            </a:r>
          </a:p>
          <a:p>
            <a:pPr algn="l" rtl="0">
              <a:buFontTx/>
              <a:buNone/>
            </a:pPr>
            <a:r>
              <a:rPr lang="en-US" sz="1200" dirty="0"/>
              <a:t>       switch ( month )  {</a:t>
            </a:r>
          </a:p>
          <a:p>
            <a:pPr algn="l" rtl="0">
              <a:buFontTx/>
              <a:buNone/>
            </a:pPr>
            <a:r>
              <a:rPr lang="en-US" sz="1200" dirty="0"/>
              <a:t>       case  1: case  3: case  5: case  7: case  8: case  10: case  12: </a:t>
            </a:r>
          </a:p>
          <a:p>
            <a:pPr algn="l" rtl="0">
              <a:buFontTx/>
              <a:buNone/>
            </a:pPr>
            <a:r>
              <a:rPr lang="en-US" sz="1200" dirty="0"/>
              <a:t>       cout &lt;&lt; “ The number of days in this month is 31 days “ &lt;&lt; </a:t>
            </a:r>
            <a:r>
              <a:rPr lang="en-US" sz="1200" dirty="0" err="1"/>
              <a:t>endl</a:t>
            </a:r>
            <a:r>
              <a:rPr lang="en-US" sz="1200" dirty="0"/>
              <a:t> ;</a:t>
            </a:r>
          </a:p>
          <a:p>
            <a:pPr algn="l" rtl="0">
              <a:buFontTx/>
              <a:buNone/>
            </a:pPr>
            <a:r>
              <a:rPr lang="en-US" sz="1200" dirty="0"/>
              <a:t>       break ;</a:t>
            </a:r>
          </a:p>
          <a:p>
            <a:pPr algn="l" rtl="0">
              <a:buFontTx/>
              <a:buNone/>
            </a:pPr>
            <a:r>
              <a:rPr lang="en-US" sz="1200" dirty="0"/>
              <a:t>       case  4: case  6: case  9: case  11: </a:t>
            </a:r>
          </a:p>
          <a:p>
            <a:pPr algn="l" rtl="0">
              <a:buFontTx/>
              <a:buNone/>
            </a:pPr>
            <a:r>
              <a:rPr lang="en-US" sz="1200" dirty="0"/>
              <a:t>       cout &lt;&lt; “ The number of days in this month is 30 days “ &lt;&lt; </a:t>
            </a:r>
            <a:r>
              <a:rPr lang="en-US" sz="1200" dirty="0" err="1"/>
              <a:t>endl</a:t>
            </a:r>
            <a:r>
              <a:rPr lang="en-US" sz="1200" dirty="0"/>
              <a:t> ;</a:t>
            </a:r>
          </a:p>
          <a:p>
            <a:pPr algn="l" rtl="0">
              <a:buFontTx/>
              <a:buNone/>
            </a:pPr>
            <a:r>
              <a:rPr lang="en-US" sz="1200" dirty="0"/>
              <a:t>       break ;</a:t>
            </a:r>
          </a:p>
          <a:p>
            <a:pPr algn="l" rtl="0">
              <a:buFontTx/>
              <a:buNone/>
            </a:pPr>
            <a:r>
              <a:rPr lang="en-US" sz="1200" dirty="0"/>
              <a:t>       case  2:</a:t>
            </a:r>
          </a:p>
          <a:p>
            <a:pPr algn="l" rtl="0">
              <a:buFontTx/>
              <a:buNone/>
            </a:pPr>
            <a:r>
              <a:rPr lang="en-US" sz="1200" dirty="0"/>
              <a:t>       cout &lt;&lt; “ Please enter the year:” ;</a:t>
            </a:r>
          </a:p>
          <a:p>
            <a:pPr algn="l" rtl="0">
              <a:buFontTx/>
              <a:buNone/>
            </a:pPr>
            <a:r>
              <a:rPr lang="en-US" sz="1200" dirty="0"/>
              <a:t>       </a:t>
            </a:r>
            <a:r>
              <a:rPr lang="en-US" sz="1200" dirty="0" err="1"/>
              <a:t>cin</a:t>
            </a:r>
            <a:r>
              <a:rPr lang="en-US" sz="1200" dirty="0"/>
              <a:t> &gt;&gt; year ;</a:t>
            </a:r>
          </a:p>
          <a:p>
            <a:pPr algn="l" rtl="0">
              <a:buFontTx/>
              <a:buNone/>
            </a:pPr>
            <a:r>
              <a:rPr lang="en-US" sz="1200" dirty="0"/>
              <a:t>               if ( year  % 400  = = 0 )</a:t>
            </a:r>
          </a:p>
          <a:p>
            <a:pPr algn="l" rtl="0">
              <a:buFontTx/>
              <a:buNone/>
            </a:pPr>
            <a:r>
              <a:rPr lang="en-US" sz="1200" dirty="0"/>
              <a:t>               cout &lt;&lt; “ The number of days in this month is 29 days “ &lt;&lt; </a:t>
            </a:r>
            <a:r>
              <a:rPr lang="en-US" sz="1200" dirty="0" err="1"/>
              <a:t>endl</a:t>
            </a:r>
            <a:r>
              <a:rPr lang="en-US" sz="1200" dirty="0"/>
              <a:t> ;</a:t>
            </a:r>
          </a:p>
          <a:p>
            <a:pPr algn="l" rtl="0">
              <a:buFontTx/>
              <a:buNone/>
            </a:pPr>
            <a:r>
              <a:rPr lang="en-US" sz="1200" dirty="0"/>
              <a:t>               else</a:t>
            </a:r>
          </a:p>
          <a:p>
            <a:pPr algn="l" rtl="0">
              <a:buFontTx/>
              <a:buNone/>
            </a:pPr>
            <a:r>
              <a:rPr lang="en-US" sz="1200" dirty="0"/>
              <a:t>               cout &lt;&lt; “ The number of days in this month is 28 days “ &lt;&lt; </a:t>
            </a:r>
            <a:r>
              <a:rPr lang="en-US" sz="1200" dirty="0" err="1"/>
              <a:t>endl</a:t>
            </a:r>
            <a:r>
              <a:rPr lang="en-US" sz="1200" dirty="0"/>
              <a:t> ;</a:t>
            </a:r>
          </a:p>
          <a:p>
            <a:pPr algn="l" rtl="0">
              <a:buFontTx/>
              <a:buNone/>
            </a:pPr>
            <a:r>
              <a:rPr lang="en-US" sz="1200" dirty="0"/>
              <a:t>        break ;</a:t>
            </a:r>
          </a:p>
          <a:p>
            <a:pPr algn="l" rtl="0">
              <a:buFontTx/>
              <a:buNone/>
            </a:pPr>
            <a:r>
              <a:rPr lang="en-US" sz="1200" dirty="0"/>
              <a:t>        default : </a:t>
            </a:r>
          </a:p>
          <a:p>
            <a:pPr algn="l" rtl="0">
              <a:buFontTx/>
              <a:buNone/>
            </a:pPr>
            <a:r>
              <a:rPr lang="en-US" sz="1200" dirty="0"/>
              <a:t>        cout &lt;&lt; “ The month number should be in the range from 1 to 12 “ ;</a:t>
            </a:r>
          </a:p>
          <a:p>
            <a:pPr algn="l" rtl="0">
              <a:buFontTx/>
              <a:buNone/>
            </a:pPr>
            <a:r>
              <a:rPr lang="en-US" sz="1200" dirty="0"/>
              <a:t>}  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body" sz="quarter" idx="13"/>
          </p:nvPr>
        </p:nvSpPr>
        <p:spPr>
          <a:xfrm>
            <a:off x="304800" y="285750"/>
            <a:ext cx="8077200" cy="7143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noProof="1"/>
              <a:t>1.  The if Selection Structure</a:t>
            </a:r>
          </a:p>
        </p:txBody>
      </p:sp>
      <p:sp>
        <p:nvSpPr>
          <p:cNvPr id="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85813" y="1357313"/>
            <a:ext cx="4143377" cy="4572000"/>
          </a:xfrm>
          <a:prstGeom prst="rect">
            <a:avLst/>
          </a:prstGeom>
          <a:noFill/>
        </p:spPr>
        <p:txBody>
          <a:bodyPr lIns="92075" tIns="46038" rIns="92075" bIns="46038">
            <a:normAutofit lnSpcReduction="10000"/>
          </a:bodyPr>
          <a:lstStyle/>
          <a:p>
            <a:pPr marL="342900" lvl="1" indent="-342900" algn="l" rtl="0" eaLnBrk="1" hangingPunct="1">
              <a:buFont typeface="Arial" pitchFamily="34" charset="0"/>
              <a:buChar char="•"/>
            </a:pPr>
            <a:r>
              <a:rPr lang="en-US" sz="2400" dirty="0"/>
              <a:t>used to choose among  alternative courses of action.</a:t>
            </a:r>
          </a:p>
          <a:p>
            <a:pPr marL="342900" lvl="1" indent="-342900" algn="l" rtl="0" eaLnBrk="1" hangingPunct="1"/>
            <a:endParaRPr lang="en-US" sz="1000" dirty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/>
              <a:t>    Syntax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  if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/>
              <a:t>(</a:t>
            </a:r>
            <a:r>
              <a:rPr lang="en-US" sz="2400" i="1" dirty="0"/>
              <a:t>Expression</a:t>
            </a:r>
            <a:r>
              <a:rPr lang="en-US" sz="2400" dirty="0"/>
              <a:t>)</a:t>
            </a:r>
            <a:r>
              <a:rPr lang="en-US" sz="2400" dirty="0">
                <a:latin typeface="Courier"/>
              </a:rPr>
              <a:t>   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dirty="0">
                <a:latin typeface="Courier"/>
              </a:rPr>
              <a:t>         </a:t>
            </a:r>
            <a:r>
              <a:rPr lang="en-US" sz="2400" i="1" dirty="0"/>
              <a:t>Action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1000" i="1" dirty="0">
              <a:latin typeface="Courier"/>
            </a:endParaRP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/>
              <a:t>     If the </a:t>
            </a:r>
            <a:r>
              <a:rPr lang="en-US" sz="2400" i="1" dirty="0"/>
              <a:t>Expression</a:t>
            </a:r>
            <a:r>
              <a:rPr lang="en-US" sz="2400" dirty="0"/>
              <a:t> is true then execute </a:t>
            </a:r>
            <a:r>
              <a:rPr lang="en-US" sz="2400" i="1" dirty="0"/>
              <a:t>Action.</a:t>
            </a:r>
          </a:p>
          <a:p>
            <a:pPr algn="l" rtl="0" eaLnBrk="1" hangingPunct="1"/>
            <a:endParaRPr lang="en-US" sz="1000" i="1" dirty="0">
              <a:latin typeface="Courier"/>
            </a:endParaRP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i="1" dirty="0"/>
              <a:t>     Action</a:t>
            </a:r>
            <a:r>
              <a:rPr lang="en-US" sz="2400" dirty="0"/>
              <a:t> is either a single statement or a group of statements within braces.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6391300" y="1514475"/>
            <a:ext cx="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5184800" y="2212975"/>
            <a:ext cx="2413000" cy="965200"/>
          </a:xfrm>
          <a:prstGeom prst="diamond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Expression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6391300" y="3190875"/>
            <a:ext cx="0" cy="914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261000" y="4117975"/>
            <a:ext cx="2260600" cy="8128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Action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537225" y="3449638"/>
            <a:ext cx="627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true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6391300" y="4943475"/>
            <a:ext cx="0" cy="762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6391300" y="5324475"/>
            <a:ext cx="17526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V="1">
            <a:off x="8143900" y="2733675"/>
            <a:ext cx="0" cy="2590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>
            <a:off x="7610500" y="2733675"/>
            <a:ext cx="533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7213625" y="3449638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false</a:t>
            </a: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6315100" y="5705475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6315100" y="1362075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9" name="AutoShape 16"/>
          <p:cNvSpPr>
            <a:spLocks noChangeArrowheads="1"/>
          </p:cNvSpPr>
          <p:nvPr/>
        </p:nvSpPr>
        <p:spPr bwMode="auto">
          <a:xfrm>
            <a:off x="6315100" y="5248275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1.  The if Selection Structure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071585" y="857233"/>
            <a:ext cx="664368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kern="0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Example</a:t>
            </a:r>
            <a:endParaRPr lang="ar-EG" sz="3200" b="1" kern="0" dirty="0">
              <a:solidFill>
                <a:srgbClr val="FF33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5474" name="Object 0"/>
          <p:cNvGraphicFramePr>
            <a:graphicFrameLocks noChangeAspect="1"/>
          </p:cNvGraphicFramePr>
          <p:nvPr/>
        </p:nvGraphicFramePr>
        <p:xfrm>
          <a:off x="357158" y="1571625"/>
          <a:ext cx="8086725" cy="451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8" name="VISIO" r:id="rId4" imgW="4429080" imgH="2471400" progId="">
                  <p:embed/>
                </p:oleObj>
              </mc:Choice>
              <mc:Fallback>
                <p:oleObj name="VISIO" r:id="rId4" imgW="4429080" imgH="2471400" progId="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1571625"/>
                        <a:ext cx="8086725" cy="451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1.  The if Selection Structure</a:t>
            </a:r>
            <a:endParaRPr lang="en-US" sz="360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285860"/>
            <a:ext cx="7600976" cy="485778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1" algn="l" rtl="0" eaLnBrk="1" hangingPunct="1">
              <a:buFont typeface="Arial" pitchFamily="34" charset="0"/>
              <a:buChar char="•"/>
            </a:pPr>
            <a:r>
              <a:rPr lang="en-US" sz="2800" dirty="0" err="1"/>
              <a:t>Pseudocode</a:t>
            </a:r>
            <a:r>
              <a:rPr lang="en-US" sz="2800" dirty="0"/>
              <a:t> example: </a:t>
            </a:r>
          </a:p>
          <a:p>
            <a:pPr lvl="3" algn="l" rtl="0" eaLnBrk="1" hangingPunct="1">
              <a:buFontTx/>
              <a:buNone/>
            </a:pPr>
            <a:r>
              <a:rPr lang="en-US" sz="2200" i="1" dirty="0">
                <a:solidFill>
                  <a:schemeClr val="accent2"/>
                </a:solidFill>
              </a:rPr>
              <a:t>If student’s grade is greater than or equal to 60</a:t>
            </a:r>
          </a:p>
          <a:p>
            <a:pPr lvl="3" algn="l" rtl="0" eaLnBrk="1" hangingPunct="1">
              <a:buFontTx/>
              <a:buNone/>
            </a:pPr>
            <a:r>
              <a:rPr lang="en-US" sz="2200" i="1" dirty="0">
                <a:solidFill>
                  <a:schemeClr val="accent2"/>
                </a:solidFill>
              </a:rPr>
              <a:t>	Print “Passed”</a:t>
            </a:r>
          </a:p>
          <a:p>
            <a:pPr lvl="3" algn="l" rtl="0" eaLnBrk="1" hangingPunct="1">
              <a:buFontTx/>
              <a:buNone/>
            </a:pPr>
            <a:endParaRPr lang="en-US" sz="600" i="1" dirty="0">
              <a:solidFill>
                <a:schemeClr val="accent2"/>
              </a:solidFill>
            </a:endParaRPr>
          </a:p>
          <a:p>
            <a:pPr lvl="1" algn="l" rtl="0" eaLnBrk="1" hangingPunct="1">
              <a:buFont typeface="Arial" pitchFamily="34" charset="0"/>
              <a:buChar char="•"/>
            </a:pPr>
            <a:r>
              <a:rPr lang="en-US" sz="2800" dirty="0"/>
              <a:t>If the condition is </a:t>
            </a:r>
            <a:r>
              <a:rPr lang="en-US" sz="2800" b="1" dirty="0">
                <a:latin typeface="Courier New" pitchFamily="49" charset="0"/>
              </a:rPr>
              <a:t>true</a:t>
            </a:r>
          </a:p>
          <a:p>
            <a:pPr lvl="2" algn="l" rtl="0" eaLnBrk="1" hangingPunct="1">
              <a:buFont typeface="Wingdings" pitchFamily="2" charset="2"/>
              <a:buChar char="Ø"/>
            </a:pPr>
            <a:r>
              <a:rPr lang="en-US" sz="2200" dirty="0"/>
              <a:t> print statement executed and program goes on to next statement</a:t>
            </a:r>
          </a:p>
          <a:p>
            <a:pPr lvl="2" algn="l" rtl="0" eaLnBrk="1" hangingPunct="1"/>
            <a:endParaRPr lang="en-US" sz="600" dirty="0"/>
          </a:p>
          <a:p>
            <a:pPr lvl="1" algn="l" rtl="0" eaLnBrk="1" hangingPunct="1">
              <a:buFont typeface="Arial" pitchFamily="34" charset="0"/>
              <a:buChar char="•"/>
            </a:pPr>
            <a:r>
              <a:rPr lang="en-US" sz="2800" dirty="0"/>
              <a:t>If the condition is </a:t>
            </a:r>
            <a:r>
              <a:rPr lang="en-US" sz="2800" b="1" dirty="0">
                <a:latin typeface="Courier New" pitchFamily="49" charset="0"/>
              </a:rPr>
              <a:t>false</a:t>
            </a:r>
          </a:p>
          <a:p>
            <a:pPr lvl="2" algn="l" rtl="0" eaLnBrk="1" hangingPunct="1">
              <a:buFont typeface="Wingdings" pitchFamily="2" charset="2"/>
              <a:buChar char="Ø"/>
            </a:pPr>
            <a:r>
              <a:rPr lang="en-US" sz="2200" dirty="0"/>
              <a:t> print statement is ignored and the program goes onto the next statement</a:t>
            </a:r>
          </a:p>
          <a:p>
            <a:pPr lvl="2" algn="l" rtl="0" eaLnBrk="1" hangingPunct="1"/>
            <a:endParaRPr lang="en-US" sz="600" dirty="0"/>
          </a:p>
          <a:p>
            <a:pPr lvl="1" algn="l" rtl="0" eaLnBrk="1" hangingPunct="1">
              <a:buFont typeface="Arial" pitchFamily="34" charset="0"/>
              <a:buChar char="•"/>
            </a:pPr>
            <a:r>
              <a:rPr lang="en-US" sz="2800" dirty="0"/>
              <a:t>Indenting makes programs easier to read</a:t>
            </a:r>
          </a:p>
          <a:p>
            <a:pPr lvl="2" algn="l" rtl="0" eaLnBrk="1" hangingPunct="1"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en-US" sz="2200" dirty="0"/>
              <a:t>C++ ignores whitespace characters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1.  The if Selection Structure</a:t>
            </a:r>
            <a:endParaRPr lang="en-US" sz="3600" dirty="0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357298"/>
            <a:ext cx="7358114" cy="514353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Translation of </a:t>
            </a:r>
            <a:r>
              <a:rPr lang="en-US" sz="2800" dirty="0" err="1"/>
              <a:t>pseudocode</a:t>
            </a:r>
            <a:r>
              <a:rPr lang="en-US" sz="2800" dirty="0"/>
              <a:t> statement into C++:</a:t>
            </a:r>
          </a:p>
          <a:p>
            <a:pPr lvl="3" algn="l" rtl="0" eaLnBrk="1" hangingPunct="1">
              <a:buFontTx/>
              <a:buNone/>
            </a:pPr>
            <a:r>
              <a:rPr lang="en-US" sz="2400" dirty="0"/>
              <a:t>	</a:t>
            </a:r>
            <a:r>
              <a:rPr lang="en-US" sz="2400" b="1" dirty="0">
                <a:latin typeface="Courier New" pitchFamily="49" charset="0"/>
              </a:rPr>
              <a:t>if ( grade &gt;= 60 ) </a:t>
            </a:r>
            <a:br>
              <a:rPr lang="en-US" sz="2400" b="1" dirty="0">
                <a:latin typeface="Courier New" pitchFamily="49" charset="0"/>
              </a:rPr>
            </a:br>
            <a:r>
              <a:rPr lang="en-US" sz="2400" b="1" dirty="0">
                <a:latin typeface="Courier New" pitchFamily="49" charset="0"/>
              </a:rPr>
              <a:t>   cout &lt;&lt; "Passed“;</a:t>
            </a:r>
          </a:p>
          <a:p>
            <a:pPr lvl="3" algn="l" rtl="0"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 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Diamond symbol (decision symbol)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/>
              <a:t> indicates decision is to be made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/>
              <a:t> Contains an expression that can be true or false.</a:t>
            </a:r>
          </a:p>
          <a:p>
            <a:pPr lvl="2" algn="l" rtl="0" eaLnBrk="1" hangingPunct="1">
              <a:buFontTx/>
              <a:buChar char="-"/>
            </a:pPr>
            <a:r>
              <a:rPr lang="en-US" sz="2400" dirty="0"/>
              <a:t>Test the condition, follow appropriate path</a:t>
            </a:r>
          </a:p>
          <a:p>
            <a:pPr lvl="2" algn="l" rtl="0" eaLnBrk="1" hangingPunct="1"/>
            <a:endParaRPr lang="en-US" sz="1800" dirty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b="1" dirty="0">
                <a:latin typeface="Courier New" pitchFamily="49" charset="0"/>
              </a:rPr>
              <a:t> if</a:t>
            </a:r>
            <a:r>
              <a:rPr lang="en-US" sz="2800" dirty="0"/>
              <a:t> structure is a single-entry/single-exit structure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1.  The if Selection Structure</a:t>
            </a:r>
            <a:endParaRPr lang="en-US" sz="3600" dirty="0"/>
          </a:p>
        </p:txBody>
      </p:sp>
      <p:sp>
        <p:nvSpPr>
          <p:cNvPr id="4" name="Text Placeholder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28736"/>
            <a:ext cx="7243786" cy="497206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/>
              <a:t> Flowchart of </a:t>
            </a:r>
            <a:r>
              <a:rPr lang="en-US" sz="3200" dirty="0" err="1"/>
              <a:t>pseudocode</a:t>
            </a:r>
            <a:r>
              <a:rPr lang="en-US" sz="3200" dirty="0"/>
              <a:t> statement</a:t>
            </a:r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338388"/>
            <a:ext cx="6943832" cy="301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1.  The if Selection Structure</a:t>
            </a:r>
            <a:endParaRPr lang="en-US" sz="3600" dirty="0"/>
          </a:p>
          <a:p>
            <a:pPr algn="ctr" rtl="0"/>
            <a:endParaRPr lang="en-US" sz="36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071585" y="928670"/>
            <a:ext cx="664368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FF0000"/>
                </a:solidFill>
              </a:rPr>
              <a:t>What is the Output?</a:t>
            </a:r>
            <a:endParaRPr lang="ar-EG" sz="32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838200" y="1714517"/>
            <a:ext cx="7091386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Courier New" pitchFamily="49" charset="0"/>
                <a:cs typeface="+mn-cs"/>
              </a:rPr>
              <a:t>int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x = 5;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Courier New" pitchFamily="49" charset="0"/>
                <a:cs typeface="+mn-cs"/>
              </a:rPr>
              <a:t>int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y = 10;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400" b="1" kern="0" dirty="0">
              <a:solidFill>
                <a:schemeClr val="tx1"/>
              </a:solidFill>
              <a:latin typeface="Courier New" pitchFamily="49" charset="0"/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if (x &lt; y) 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	++x;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	++y;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400" b="1" kern="0" dirty="0">
              <a:solidFill>
                <a:schemeClr val="tx1"/>
              </a:solidFill>
              <a:latin typeface="Courier New" pitchFamily="49" charset="0"/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cout &lt;&lt; </a:t>
            </a:r>
            <a:r>
              <a:rPr lang="en-US" sz="16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"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x = </a:t>
            </a:r>
            <a:r>
              <a:rPr lang="en-US" sz="16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"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&lt;&lt; x &lt;&lt; </a:t>
            </a:r>
            <a:r>
              <a:rPr lang="en-US" sz="16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“ 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y = </a:t>
            </a:r>
            <a:r>
              <a:rPr lang="en-US" sz="16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“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&lt;&lt; y 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kern="0" dirty="0">
                <a:latin typeface="Courier New" pitchFamily="49" charset="0"/>
              </a:rPr>
              <a:t>     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&lt;&lt; </a:t>
            </a:r>
            <a:r>
              <a:rPr lang="en-US" sz="2400" b="1" kern="0" dirty="0" err="1">
                <a:solidFill>
                  <a:schemeClr val="tx1"/>
                </a:solidFill>
                <a:latin typeface="Courier New" pitchFamily="49" charset="0"/>
                <a:cs typeface="+mn-cs"/>
              </a:rPr>
              <a:t>endl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1.  The if Selection Structure</a:t>
            </a:r>
            <a:endParaRPr lang="en-US" sz="3600" dirty="0"/>
          </a:p>
          <a:p>
            <a:pPr algn="ctr" rtl="0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071585" y="928670"/>
            <a:ext cx="664368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FF0000"/>
                </a:solidFill>
              </a:rPr>
              <a:t>Example: Guess a secret number</a:t>
            </a:r>
            <a:endParaRPr lang="ar-EG" sz="32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1143000" y="1714518"/>
            <a:ext cx="6429375" cy="428625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1443061" y="1785943"/>
            <a:ext cx="6057897" cy="4143404"/>
          </a:xfrm>
          <a:prstGeom prst="rect">
            <a:avLst/>
          </a:prstGeom>
        </p:spPr>
        <p:txBody>
          <a:bodyPr/>
          <a:lstStyle/>
          <a:p>
            <a:pPr algn="l" rtl="0">
              <a:buFontTx/>
              <a:buNone/>
            </a:pPr>
            <a:r>
              <a:rPr lang="en-US" sz="1800" dirty="0"/>
              <a:t># include &lt;</a:t>
            </a:r>
            <a:r>
              <a:rPr lang="en-US" sz="1800" dirty="0" err="1"/>
              <a:t>iostream.h</a:t>
            </a:r>
            <a:r>
              <a:rPr lang="en-US" sz="1800" dirty="0"/>
              <a:t>&gt;</a:t>
            </a:r>
          </a:p>
          <a:p>
            <a:pPr algn="l" rtl="0">
              <a:buFontTx/>
              <a:buNone/>
            </a:pPr>
            <a:r>
              <a:rPr lang="en-US" sz="1800" dirty="0"/>
              <a:t># define   secret   10</a:t>
            </a:r>
          </a:p>
          <a:p>
            <a:pPr algn="l" rtl="0">
              <a:buFontTx/>
              <a:buNone/>
            </a:pPr>
            <a:r>
              <a:rPr lang="en-US" sz="1800" dirty="0"/>
              <a:t>void main ( )</a:t>
            </a:r>
          </a:p>
          <a:p>
            <a:pPr algn="l" rtl="0">
              <a:buFontTx/>
              <a:buNone/>
            </a:pPr>
            <a:r>
              <a:rPr lang="en-US" sz="1800" dirty="0"/>
              <a:t>{</a:t>
            </a:r>
          </a:p>
          <a:p>
            <a:pPr algn="l" rtl="0">
              <a:buFontTx/>
              <a:buNone/>
            </a:pPr>
            <a:r>
              <a:rPr lang="en-US" sz="1800" dirty="0"/>
              <a:t>int n;</a:t>
            </a:r>
          </a:p>
          <a:p>
            <a:pPr algn="l" rtl="0">
              <a:buFontTx/>
              <a:buNone/>
            </a:pPr>
            <a:r>
              <a:rPr lang="en-US" sz="1800" dirty="0"/>
              <a:t>cout &lt;&lt; “ Enter a number: ” ; </a:t>
            </a:r>
          </a:p>
          <a:p>
            <a:pPr algn="l" rtl="0">
              <a:buFontTx/>
              <a:buNone/>
            </a:pPr>
            <a:r>
              <a:rPr lang="en-US" sz="1800" dirty="0" err="1"/>
              <a:t>cin</a:t>
            </a:r>
            <a:r>
              <a:rPr lang="en-US" sz="1800" dirty="0"/>
              <a:t> &gt;&gt; n ;</a:t>
            </a:r>
          </a:p>
          <a:p>
            <a:pPr algn="l" rtl="0">
              <a:buFontTx/>
              <a:buNone/>
            </a:pPr>
            <a:r>
              <a:rPr lang="en-US" sz="1800" dirty="0"/>
              <a:t>if ( n = = secret )</a:t>
            </a:r>
          </a:p>
          <a:p>
            <a:pPr algn="l" rtl="0">
              <a:buFontTx/>
              <a:buNone/>
            </a:pPr>
            <a:r>
              <a:rPr lang="en-US" sz="1800" dirty="0"/>
              <a:t>cout &lt;&lt; “ You guessed right. ” ; </a:t>
            </a:r>
          </a:p>
          <a:p>
            <a:pPr algn="l" rtl="0">
              <a:buFontTx/>
              <a:buNone/>
            </a:pPr>
            <a:r>
              <a:rPr lang="en-US" sz="1800" dirty="0"/>
              <a:t>else</a:t>
            </a:r>
          </a:p>
          <a:p>
            <a:pPr algn="l" rtl="0">
              <a:buFontTx/>
              <a:buNone/>
            </a:pPr>
            <a:r>
              <a:rPr lang="en-US" sz="1800" dirty="0"/>
              <a:t>cout&lt;&lt; “ Try again, your guess is wrong.” ;</a:t>
            </a:r>
          </a:p>
          <a:p>
            <a:pPr algn="l" rtl="0">
              <a:buFontTx/>
              <a:buNone/>
            </a:pPr>
            <a:r>
              <a:rPr lang="en-US" sz="1800" dirty="0"/>
              <a:t>} </a:t>
            </a:r>
            <a:endParaRPr lang="ar-EG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1035</Words>
  <Application>Microsoft Office PowerPoint</Application>
  <PresentationFormat>On-screen Show (4:3)</PresentationFormat>
  <Paragraphs>269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AvantGarde</vt:lpstr>
      <vt:lpstr>Calibri</vt:lpstr>
      <vt:lpstr>Courier</vt:lpstr>
      <vt:lpstr>Courier New</vt:lpstr>
      <vt:lpstr>Times New Roman</vt:lpstr>
      <vt:lpstr>Wingdings</vt:lpstr>
      <vt:lpstr>Pitchbook</vt:lpstr>
      <vt:lpstr>VISIO</vt:lpstr>
      <vt:lpstr>Chapter 2.1 Control Structures (Selection)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2015-09-27T13:15:58Z</dcterms:created>
  <dcterms:modified xsi:type="dcterms:W3CDTF">2017-05-05T14:53:33Z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